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56" r:id="rId2"/>
    <p:sldId id="260" r:id="rId3"/>
    <p:sldId id="309" r:id="rId4"/>
    <p:sldId id="269" r:id="rId5"/>
    <p:sldId id="312" r:id="rId6"/>
    <p:sldId id="313" r:id="rId7"/>
    <p:sldId id="311" r:id="rId8"/>
    <p:sldId id="258" r:id="rId9"/>
    <p:sldId id="270" r:id="rId10"/>
    <p:sldId id="273" r:id="rId11"/>
    <p:sldId id="314" r:id="rId12"/>
    <p:sldId id="325" r:id="rId13"/>
    <p:sldId id="321" r:id="rId14"/>
    <p:sldId id="259" r:id="rId15"/>
    <p:sldId id="305" r:id="rId16"/>
    <p:sldId id="306" r:id="rId17"/>
    <p:sldId id="265" r:id="rId18"/>
    <p:sldId id="280" r:id="rId19"/>
    <p:sldId id="281" r:id="rId20"/>
    <p:sldId id="282" r:id="rId21"/>
    <p:sldId id="315" r:id="rId22"/>
    <p:sldId id="283" r:id="rId23"/>
    <p:sldId id="319" r:id="rId24"/>
    <p:sldId id="285" r:id="rId25"/>
    <p:sldId id="263" r:id="rId26"/>
    <p:sldId id="286" r:id="rId27"/>
    <p:sldId id="288" r:id="rId28"/>
    <p:sldId id="289" r:id="rId29"/>
    <p:sldId id="291" r:id="rId30"/>
    <p:sldId id="290" r:id="rId31"/>
    <p:sldId id="292" r:id="rId32"/>
    <p:sldId id="293" r:id="rId33"/>
    <p:sldId id="294" r:id="rId34"/>
    <p:sldId id="323" r:id="rId35"/>
    <p:sldId id="297" r:id="rId36"/>
    <p:sldId id="278" r:id="rId37"/>
    <p:sldId id="300" r:id="rId38"/>
    <p:sldId id="301" r:id="rId39"/>
    <p:sldId id="317" r:id="rId40"/>
    <p:sldId id="318" r:id="rId41"/>
    <p:sldId id="302" r:id="rId42"/>
    <p:sldId id="324" r:id="rId43"/>
    <p:sldId id="261" r:id="rId44"/>
    <p:sldId id="284" r:id="rId45"/>
    <p:sldId id="316" r:id="rId46"/>
    <p:sldId id="322" r:id="rId47"/>
    <p:sldId id="303" r:id="rId48"/>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5BC"/>
    <a:srgbClr val="D7DF21"/>
    <a:srgbClr val="0A9443"/>
    <a:srgbClr val="003A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p:restoredTop sz="94675"/>
  </p:normalViewPr>
  <p:slideViewPr>
    <p:cSldViewPr snapToGrid="0" snapToObjects="1">
      <p:cViewPr varScale="1">
        <p:scale>
          <a:sx n="110" d="100"/>
          <a:sy n="110" d="100"/>
        </p:scale>
        <p:origin x="59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5D4A2C40-102B-4F45-B2BD-3133DB995D5A}" type="datetimeFigureOut">
              <a:rPr lang="en-US" smtClean="0"/>
              <a:t>11/7/2016</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2CC4F1DE-5626-424B-9540-5E51532325DF}" type="slidenum">
              <a:rPr lang="en-US" smtClean="0"/>
              <a:t>‹#›</a:t>
            </a:fld>
            <a:endParaRPr lang="en-US"/>
          </a:p>
        </p:txBody>
      </p:sp>
    </p:spTree>
    <p:extLst>
      <p:ext uri="{BB962C8B-B14F-4D97-AF65-F5344CB8AC3E}">
        <p14:creationId xmlns:p14="http://schemas.microsoft.com/office/powerpoint/2010/main" val="1410273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85A32FA8-66BD-0B40-A88E-C5E00D5906D9}" type="datetimeFigureOut">
              <a:rPr lang="en-US" smtClean="0"/>
              <a:t>11/7/2016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DFE7EE36-6BF2-5B46-8FD2-3EE578C49BB1}" type="slidenum">
              <a:rPr lang="en-US" smtClean="0"/>
              <a:t>‹#›</a:t>
            </a:fld>
            <a:endParaRPr lang="en-US"/>
          </a:p>
        </p:txBody>
      </p:sp>
    </p:spTree>
    <p:extLst>
      <p:ext uri="{BB962C8B-B14F-4D97-AF65-F5344CB8AC3E}">
        <p14:creationId xmlns:p14="http://schemas.microsoft.com/office/powerpoint/2010/main" val="13459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E7EE36-6BF2-5B46-8FD2-3EE578C49BB1}" type="slidenum">
              <a:rPr lang="en-US" smtClean="0"/>
              <a:t>4</a:t>
            </a:fld>
            <a:endParaRPr lang="en-US"/>
          </a:p>
        </p:txBody>
      </p:sp>
    </p:spTree>
    <p:extLst>
      <p:ext uri="{BB962C8B-B14F-4D97-AF65-F5344CB8AC3E}">
        <p14:creationId xmlns:p14="http://schemas.microsoft.com/office/powerpoint/2010/main" val="137097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E7EE36-6BF2-5B46-8FD2-3EE578C49BB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64113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E7EE36-6BF2-5B46-8FD2-3EE578C49BB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0291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E7EE36-6BF2-5B46-8FD2-3EE578C49BB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511551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E7EE36-6BF2-5B46-8FD2-3EE578C49BB1}"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073902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016C67-E59A-034A-8488-4706A7A6A1F8}" type="datetimeFigureOut">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016C67-E59A-034A-8488-4706A7A6A1F8}" type="datetimeFigureOut">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136518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016C67-E59A-034A-8488-4706A7A6A1F8}" type="datetimeFigureOut">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154038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016C67-E59A-034A-8488-4706A7A6A1F8}" type="datetimeFigureOut">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596516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016C67-E59A-034A-8488-4706A7A6A1F8}" type="datetimeFigureOut">
              <a:rPr lang="en-US" smtClean="0"/>
              <a:t>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1189641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016C67-E59A-034A-8488-4706A7A6A1F8}" type="datetimeFigureOut">
              <a:rPr lang="en-US" smtClean="0"/>
              <a:t>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102520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016C67-E59A-034A-8488-4706A7A6A1F8}" type="datetimeFigureOut">
              <a:rPr lang="en-US" smtClean="0"/>
              <a:t>11/7/2016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135049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016C67-E59A-034A-8488-4706A7A6A1F8}" type="datetimeFigureOut">
              <a:rPr lang="en-US" smtClean="0"/>
              <a:t>11/7/2016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783368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016C67-E59A-034A-8488-4706A7A6A1F8}" type="datetimeFigureOut">
              <a:rPr lang="en-US" smtClean="0"/>
              <a:t>11/7/2016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1102520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016C67-E59A-034A-8488-4706A7A6A1F8}" type="datetimeFigureOut">
              <a:rPr lang="en-US" smtClean="0"/>
              <a:t>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204489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016C67-E59A-034A-8488-4706A7A6A1F8}" type="datetimeFigureOut">
              <a:rPr lang="en-US" smtClean="0"/>
              <a:t>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43EFA-FF91-A642-9F30-89C647C6CA7E}" type="slidenum">
              <a:rPr lang="en-US" smtClean="0"/>
              <a:t>‹#›</a:t>
            </a:fld>
            <a:endParaRPr lang="en-US"/>
          </a:p>
        </p:txBody>
      </p:sp>
    </p:spTree>
    <p:extLst>
      <p:ext uri="{BB962C8B-B14F-4D97-AF65-F5344CB8AC3E}">
        <p14:creationId xmlns:p14="http://schemas.microsoft.com/office/powerpoint/2010/main" val="196751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16C67-E59A-034A-8488-4706A7A6A1F8}" type="datetimeFigureOut">
              <a:rPr lang="en-US" smtClean="0"/>
              <a:t>11/7/2016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43EFA-FF91-A642-9F30-89C647C6CA7E}" type="slidenum">
              <a:rPr lang="en-US" smtClean="0"/>
              <a:t>‹#›</a:t>
            </a:fld>
            <a:endParaRPr 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A5D"/>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894" t="15156" b="22145"/>
          <a:stretch/>
        </p:blipFill>
        <p:spPr>
          <a:xfrm>
            <a:off x="0" y="0"/>
            <a:ext cx="7690381" cy="6858000"/>
          </a:xfrm>
          <a:prstGeom prst="rect">
            <a:avLst/>
          </a:prstGeom>
        </p:spPr>
      </p:pic>
      <p:sp>
        <p:nvSpPr>
          <p:cNvPr id="10" name="TextBox 9"/>
          <p:cNvSpPr txBox="1"/>
          <p:nvPr/>
        </p:nvSpPr>
        <p:spPr>
          <a:xfrm>
            <a:off x="5179661" y="2658086"/>
            <a:ext cx="6689251" cy="2308324"/>
          </a:xfrm>
          <a:prstGeom prst="rect">
            <a:avLst/>
          </a:prstGeom>
          <a:noFill/>
        </p:spPr>
        <p:txBody>
          <a:bodyPr wrap="square" rtlCol="0">
            <a:spAutoFit/>
          </a:bodyPr>
          <a:lstStyle/>
          <a:p>
            <a:r>
              <a:rPr lang="en-US" sz="4800" b="1" dirty="0" smtClean="0">
                <a:solidFill>
                  <a:schemeClr val="bg1"/>
                </a:solidFill>
                <a:latin typeface="Avenir Black" charset="0"/>
                <a:ea typeface="Avenir Black" charset="0"/>
                <a:cs typeface="Avenir Black" charset="0"/>
              </a:rPr>
              <a:t>PROMOTING EXCELLENCE IN CLINICAL RESEARCH</a:t>
            </a:r>
            <a:endParaRPr lang="en-US" sz="4800" b="1" dirty="0">
              <a:solidFill>
                <a:schemeClr val="bg1"/>
              </a:solidFill>
              <a:latin typeface="Avenir Black" charset="0"/>
              <a:ea typeface="Avenir Black" charset="0"/>
              <a:cs typeface="Avenir Black" charset="0"/>
            </a:endParaRPr>
          </a:p>
        </p:txBody>
      </p:sp>
      <p:sp>
        <p:nvSpPr>
          <p:cNvPr id="11" name="Rectangle 10"/>
          <p:cNvSpPr/>
          <p:nvPr/>
        </p:nvSpPr>
        <p:spPr>
          <a:xfrm>
            <a:off x="5157695" y="6225278"/>
            <a:ext cx="4057521" cy="261610"/>
          </a:xfrm>
          <a:prstGeom prst="rect">
            <a:avLst/>
          </a:prstGeom>
        </p:spPr>
        <p:txBody>
          <a:bodyPr wrap="none">
            <a:spAutoFit/>
          </a:bodyPr>
          <a:lstStyle/>
          <a:p>
            <a:r>
              <a:rPr lang="en-US" sz="1100" dirty="0" smtClean="0">
                <a:solidFill>
                  <a:schemeClr val="bg1"/>
                </a:solidFill>
                <a:latin typeface="Avenir Book" charset="0"/>
                <a:ea typeface="Avenir Book" charset="0"/>
                <a:cs typeface="Avenir Book" charset="0"/>
              </a:rPr>
              <a:t>© Association of Clinical Research Professionals </a:t>
            </a:r>
            <a:r>
              <a:rPr lang="en-US" sz="1100" dirty="0" err="1" smtClean="0">
                <a:solidFill>
                  <a:schemeClr val="bg1"/>
                </a:solidFill>
                <a:latin typeface="Avenir Book" charset="0"/>
                <a:ea typeface="Avenir Book" charset="0"/>
                <a:cs typeface="Avenir Book" charset="0"/>
              </a:rPr>
              <a:t>ǀ</a:t>
            </a:r>
            <a:r>
              <a:rPr lang="en-US" sz="1100" dirty="0" smtClean="0">
                <a:solidFill>
                  <a:schemeClr val="bg1"/>
                </a:solidFill>
                <a:latin typeface="Avenir Book" charset="0"/>
                <a:ea typeface="Avenir Book" charset="0"/>
                <a:cs typeface="Avenir Book" charset="0"/>
              </a:rPr>
              <a:t> </a:t>
            </a:r>
            <a:r>
              <a:rPr lang="en-US" sz="1100" dirty="0" err="1" smtClean="0">
                <a:solidFill>
                  <a:schemeClr val="bg1"/>
                </a:solidFill>
                <a:latin typeface="Avenir Book" charset="0"/>
                <a:ea typeface="Avenir Book" charset="0"/>
                <a:cs typeface="Avenir Book" charset="0"/>
              </a:rPr>
              <a:t>acrpnet.org</a:t>
            </a:r>
            <a:endParaRPr lang="en-US" sz="1100" dirty="0">
              <a:solidFill>
                <a:schemeClr val="bg1"/>
              </a:solidFill>
              <a:latin typeface="Avenir Book" charset="0"/>
              <a:ea typeface="Avenir Book" charset="0"/>
              <a:cs typeface="Avenir Boo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845" y="1684795"/>
            <a:ext cx="2251170" cy="887961"/>
          </a:xfrm>
          <a:prstGeom prst="rect">
            <a:avLst/>
          </a:prstGeom>
        </p:spPr>
      </p:pic>
    </p:spTree>
    <p:extLst>
      <p:ext uri="{BB962C8B-B14F-4D97-AF65-F5344CB8AC3E}">
        <p14:creationId xmlns:p14="http://schemas.microsoft.com/office/powerpoint/2010/main" val="1681692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461" y="1556246"/>
            <a:ext cx="10975690"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ACRP MEMBER BENEFITS</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347787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News and Information</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Blog</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Clinical Researcher</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CR Beat</a:t>
            </a:r>
            <a:endParaRPr lang="en-US" sz="2000" dirty="0" smtClean="0">
              <a:solidFill>
                <a:srgbClr val="003A5D"/>
              </a:solidFill>
              <a:latin typeface="Avenir Book" charset="0"/>
              <a:ea typeface="Avenir Book" charset="0"/>
              <a:cs typeface="Avenir Book" charset="0"/>
            </a:endParaRPr>
          </a:p>
          <a:p>
            <a:pPr marL="800100" lvl="1" indent="-342900">
              <a:buFont typeface="Arial" panose="020B0604020202020204" pitchFamily="34" charset="0"/>
              <a:buChar char="•"/>
            </a:pPr>
            <a:endParaRPr lang="en-US" sz="2000" dirty="0">
              <a:solidFill>
                <a:srgbClr val="003A5D"/>
              </a:solidFill>
              <a:latin typeface="Avenir Book" charset="0"/>
              <a:ea typeface="Avenir Book" charset="0"/>
              <a:cs typeface="Avenir Book" charset="0"/>
            </a:endParaRP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Community</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Local Chapters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Interest Groups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Online Discussion Boards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Shared Resources</a:t>
            </a:r>
          </a:p>
          <a:p>
            <a:pPr marL="342900" indent="-342900">
              <a:buFont typeface="Arial" panose="020B0604020202020204" pitchFamily="34" charset="0"/>
              <a:buChar char="•"/>
            </a:pPr>
            <a:endParaRPr lang="en-US" sz="2000" dirty="0" smtClean="0">
              <a:solidFill>
                <a:srgbClr val="003A5D"/>
              </a:solidFill>
              <a:latin typeface="Avenir Book" charset="0"/>
              <a:ea typeface="Avenir Book" charset="0"/>
              <a:cs typeface="Avenir Book" charset="0"/>
            </a:endParaRP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MEMBERSHIP</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4017753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461" y="1556246"/>
            <a:ext cx="10975690"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ACRP MEMBER BENEFITS</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347787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Resources </a:t>
            </a:r>
          </a:p>
          <a:p>
            <a:pPr marL="800100" lvl="1" indent="-342900">
              <a:buFont typeface="Arial" panose="020B0604020202020204" pitchFamily="34" charset="0"/>
              <a:buChar char="•"/>
            </a:pPr>
            <a:r>
              <a:rPr lang="en-US" sz="2000" dirty="0" err="1" smtClean="0">
                <a:solidFill>
                  <a:srgbClr val="003A5D"/>
                </a:solidFill>
                <a:latin typeface="Avenir Book" charset="0"/>
                <a:ea typeface="Avenir Book" charset="0"/>
                <a:cs typeface="Avenir Book" charset="0"/>
              </a:rPr>
              <a:t>GC</a:t>
            </a:r>
            <a:r>
              <a:rPr lang="en-US" sz="2000" i="1" dirty="0" err="1" smtClean="0">
                <a:solidFill>
                  <a:srgbClr val="003A5D"/>
                </a:solidFill>
                <a:latin typeface="Avenir Book" charset="0"/>
                <a:ea typeface="Avenir Book" charset="0"/>
                <a:cs typeface="Avenir Book" charset="0"/>
              </a:rPr>
              <a:t>Partner</a:t>
            </a:r>
            <a:r>
              <a:rPr lang="en-US" sz="2000" dirty="0" smtClean="0">
                <a:solidFill>
                  <a:srgbClr val="003A5D"/>
                </a:solidFill>
                <a:latin typeface="Avenir Book" charset="0"/>
                <a:ea typeface="Avenir Book" charset="0"/>
                <a:cs typeface="Avenir Book" charset="0"/>
              </a:rPr>
              <a:t> App (Free Download)</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Career Center</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Virtual Career Fairs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White Papers</a:t>
            </a:r>
          </a:p>
          <a:p>
            <a:pPr marL="800100" lvl="1" indent="-342900">
              <a:buFont typeface="Arial" panose="020B0604020202020204" pitchFamily="34" charset="0"/>
              <a:buChar char="•"/>
            </a:pPr>
            <a:endParaRPr lang="en-US" sz="2000" dirty="0">
              <a:solidFill>
                <a:srgbClr val="003A5D"/>
              </a:solidFill>
              <a:latin typeface="Avenir Book" charset="0"/>
              <a:ea typeface="Avenir Book" charset="0"/>
              <a:cs typeface="Avenir Book" charset="0"/>
            </a:endParaRP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Training &amp; Development Benefits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Discounted Training Programs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Discounted Certification Fees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Access to Home Study Testing</a:t>
            </a:r>
          </a:p>
          <a:p>
            <a:pPr marL="342900" indent="-342900">
              <a:buFont typeface="Arial" panose="020B0604020202020204" pitchFamily="34" charset="0"/>
              <a:buChar char="•"/>
            </a:pPr>
            <a:endParaRPr lang="en-US" sz="2000" dirty="0" smtClean="0">
              <a:solidFill>
                <a:srgbClr val="003A5D"/>
              </a:solidFill>
              <a:latin typeface="Avenir Book" charset="0"/>
              <a:ea typeface="Avenir Book" charset="0"/>
              <a:cs typeface="Avenir Book" charset="0"/>
            </a:endParaRP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MEMBERSHIP</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898661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461" y="1556246"/>
            <a:ext cx="10975690"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STAY IN TOUCH</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9314210" cy="1323439"/>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Facebook: facebook.com/</a:t>
            </a:r>
            <a:r>
              <a:rPr lang="en-US" sz="2000" dirty="0" err="1" smtClean="0">
                <a:solidFill>
                  <a:srgbClr val="003A5D"/>
                </a:solidFill>
                <a:latin typeface="Avenir Book" charset="0"/>
                <a:ea typeface="Avenir Book" charset="0"/>
                <a:cs typeface="Avenir Book" charset="0"/>
              </a:rPr>
              <a:t>acrpdc</a:t>
            </a:r>
            <a:endParaRPr lang="en-US" sz="2000" dirty="0" smtClean="0">
              <a:solidFill>
                <a:srgbClr val="003A5D"/>
              </a:solidFill>
              <a:latin typeface="Avenir Book" charset="0"/>
              <a:ea typeface="Avenir Book" charset="0"/>
              <a:cs typeface="Avenir Book" charset="0"/>
            </a:endParaRP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Twitter: twitter.com/</a:t>
            </a:r>
            <a:r>
              <a:rPr lang="en-US" sz="2000" dirty="0" err="1" smtClean="0">
                <a:solidFill>
                  <a:srgbClr val="003A5D"/>
                </a:solidFill>
                <a:latin typeface="Avenir Book" charset="0"/>
                <a:ea typeface="Avenir Book" charset="0"/>
                <a:cs typeface="Avenir Book" charset="0"/>
              </a:rPr>
              <a:t>acrpdc</a:t>
            </a:r>
            <a:endParaRPr lang="en-US" sz="2000" dirty="0" smtClean="0">
              <a:solidFill>
                <a:srgbClr val="003A5D"/>
              </a:solidFill>
              <a:latin typeface="Avenir Book" charset="0"/>
              <a:ea typeface="Avenir Book" charset="0"/>
              <a:cs typeface="Avenir Book" charset="0"/>
            </a:endParaRP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LinkedIn: linkedin.com/company/association-of-clinical-research-professionals</a:t>
            </a:r>
          </a:p>
          <a:p>
            <a:pPr marL="342900" indent="-342900">
              <a:buFont typeface="Arial" panose="020B0604020202020204" pitchFamily="34" charset="0"/>
              <a:buChar char="•"/>
            </a:pPr>
            <a:endParaRPr lang="en-US" sz="2000" dirty="0" smtClean="0">
              <a:solidFill>
                <a:srgbClr val="003A5D"/>
              </a:solidFill>
              <a:latin typeface="Avenir Book" charset="0"/>
              <a:ea typeface="Avenir Book" charset="0"/>
              <a:cs typeface="Avenir Book" charset="0"/>
            </a:endParaRP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MEMBERSHIP</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740142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75BC">
            <a:alpha val="4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2960" cy="6857999"/>
          </a:xfrm>
          <a:prstGeom prst="rect">
            <a:avLst/>
          </a:prstGeom>
        </p:spPr>
      </p:pic>
      <p:sp>
        <p:nvSpPr>
          <p:cNvPr id="5" name="Rectangle 4"/>
          <p:cNvSpPr/>
          <p:nvPr/>
        </p:nvSpPr>
        <p:spPr>
          <a:xfrm>
            <a:off x="0" y="0"/>
            <a:ext cx="12252960" cy="6858000"/>
          </a:xfrm>
          <a:prstGeom prst="rect">
            <a:avLst/>
          </a:prstGeom>
          <a:solidFill>
            <a:srgbClr val="0F75B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040324" y="2191826"/>
            <a:ext cx="10111352" cy="1015663"/>
          </a:xfrm>
          <a:prstGeom prst="rect">
            <a:avLst/>
          </a:prstGeom>
          <a:noFill/>
        </p:spPr>
        <p:txBody>
          <a:bodyPr wrap="square" rtlCol="0">
            <a:spAutoFit/>
          </a:bodyPr>
          <a:lstStyle/>
          <a:p>
            <a:r>
              <a:rPr lang="en-US" sz="6000" b="1" dirty="0" smtClean="0">
                <a:solidFill>
                  <a:prstClr val="white"/>
                </a:solidFill>
                <a:latin typeface="Avenir Black" charset="0"/>
                <a:ea typeface="Avenir Black" charset="0"/>
                <a:cs typeface="Avenir Black" charset="0"/>
              </a:rPr>
              <a:t>Learn More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3" name="Rectangle 2"/>
          <p:cNvSpPr/>
          <p:nvPr/>
        </p:nvSpPr>
        <p:spPr>
          <a:xfrm>
            <a:off x="1040324" y="3271006"/>
            <a:ext cx="4459724" cy="523220"/>
          </a:xfrm>
          <a:prstGeom prst="rect">
            <a:avLst/>
          </a:prstGeom>
        </p:spPr>
        <p:txBody>
          <a:bodyPr wrap="square">
            <a:spAutoFit/>
          </a:bodyPr>
          <a:lstStyle/>
          <a:p>
            <a:r>
              <a:rPr lang="en-US" sz="2800" b="1" dirty="0" smtClean="0">
                <a:solidFill>
                  <a:prstClr val="white"/>
                </a:solidFill>
                <a:latin typeface="Avenir Black" charset="0"/>
                <a:ea typeface="Avenir Black" charset="0"/>
                <a:cs typeface="Avenir Black" charset="0"/>
              </a:rPr>
              <a:t>acrpnet.org/membership</a:t>
            </a:r>
            <a:endParaRPr lang="en-US" sz="2800" b="1" dirty="0">
              <a:solidFill>
                <a:prstClr val="white"/>
              </a:solidFill>
              <a:latin typeface="Avenir Black" charset="0"/>
              <a:ea typeface="Avenir Black" charset="0"/>
              <a:cs typeface="Avenir Black" charset="0"/>
            </a:endParaRPr>
          </a:p>
        </p:txBody>
      </p:sp>
      <p:sp>
        <p:nvSpPr>
          <p:cNvPr id="9" name="Rectangle 8"/>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3364205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9443"/>
        </a:solidFill>
        <a:effectLst/>
      </p:bgPr>
    </p:bg>
    <p:spTree>
      <p:nvGrpSpPr>
        <p:cNvPr id="1" name=""/>
        <p:cNvGrpSpPr/>
        <p:nvPr/>
      </p:nvGrpSpPr>
      <p:grpSpPr>
        <a:xfrm>
          <a:off x="0" y="0"/>
          <a:ext cx="0" cy="0"/>
          <a:chOff x="0" y="0"/>
          <a:chExt cx="0" cy="0"/>
        </a:xfrm>
      </p:grpSpPr>
      <p:sp>
        <p:nvSpPr>
          <p:cNvPr id="10" name="TextBox 9"/>
          <p:cNvSpPr txBox="1"/>
          <p:nvPr/>
        </p:nvSpPr>
        <p:spPr>
          <a:xfrm>
            <a:off x="2548974" y="2152088"/>
            <a:ext cx="7094052" cy="523220"/>
          </a:xfrm>
          <a:prstGeom prst="rect">
            <a:avLst/>
          </a:prstGeom>
          <a:noFill/>
        </p:spPr>
        <p:txBody>
          <a:bodyPr wrap="square" rtlCol="0">
            <a:spAutoFit/>
          </a:bodyPr>
          <a:lstStyle/>
          <a:p>
            <a:pPr algn="ctr"/>
            <a:r>
              <a:rPr lang="en-US" sz="2800" dirty="0" smtClean="0">
                <a:solidFill>
                  <a:schemeClr val="bg1"/>
                </a:solidFill>
                <a:latin typeface="Avenir Book" charset="0"/>
                <a:ea typeface="Avenir Book" charset="0"/>
                <a:cs typeface="Avenir Book" charset="0"/>
              </a:rPr>
              <a:t>MISSION-DRIVEN PROGRAMS</a:t>
            </a:r>
            <a:endParaRPr lang="en-US" sz="2800" dirty="0">
              <a:solidFill>
                <a:schemeClr val="bg1"/>
              </a:solidFill>
              <a:latin typeface="Avenir Book" charset="0"/>
              <a:ea typeface="Avenir Book" charset="0"/>
              <a:cs typeface="Avenir Book" charset="0"/>
            </a:endParaRPr>
          </a:p>
        </p:txBody>
      </p:sp>
      <p:sp>
        <p:nvSpPr>
          <p:cNvPr id="6" name="TextBox 5"/>
          <p:cNvSpPr txBox="1"/>
          <p:nvPr/>
        </p:nvSpPr>
        <p:spPr>
          <a:xfrm>
            <a:off x="352697" y="3196166"/>
            <a:ext cx="11486606" cy="1015663"/>
          </a:xfrm>
          <a:prstGeom prst="rect">
            <a:avLst/>
          </a:prstGeom>
          <a:noFill/>
        </p:spPr>
        <p:txBody>
          <a:bodyPr wrap="square" rtlCol="0">
            <a:spAutoFit/>
          </a:bodyPr>
          <a:lstStyle/>
          <a:p>
            <a:pPr algn="ctr"/>
            <a:r>
              <a:rPr lang="en-US" sz="6000" b="1" dirty="0" smtClean="0">
                <a:solidFill>
                  <a:schemeClr val="bg1"/>
                </a:solidFill>
                <a:latin typeface="Avenir Black" charset="0"/>
                <a:ea typeface="Avenir Black" charset="0"/>
                <a:cs typeface="Avenir Black" charset="0"/>
              </a:rPr>
              <a:t>TRAINING &amp; DEVELOPMENT</a:t>
            </a:r>
            <a:endParaRPr lang="en-US" sz="6000" b="1" dirty="0">
              <a:solidFill>
                <a:schemeClr val="bg1"/>
              </a:solidFill>
              <a:latin typeface="Avenir Black" charset="0"/>
              <a:ea typeface="Avenir Black" charset="0"/>
              <a:cs typeface="Avenir Black" charset="0"/>
            </a:endParaRPr>
          </a:p>
        </p:txBody>
      </p:sp>
      <p:sp>
        <p:nvSpPr>
          <p:cNvPr id="2" name="Rectangle 1"/>
          <p:cNvSpPr/>
          <p:nvPr/>
        </p:nvSpPr>
        <p:spPr>
          <a:xfrm>
            <a:off x="5738960" y="2897890"/>
            <a:ext cx="914400" cy="91440"/>
          </a:xfrm>
          <a:prstGeom prst="rect">
            <a:avLst/>
          </a:pr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9" name="Rectangle 8"/>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501772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84568" cy="646331"/>
          </a:xfrm>
          <a:prstGeom prst="rect">
            <a:avLst/>
          </a:prstGeom>
          <a:noFill/>
        </p:spPr>
        <p:txBody>
          <a:bodyPr wrap="square" rtlCol="0">
            <a:spAutoFit/>
          </a:bodyPr>
          <a:lstStyle/>
          <a:p>
            <a:r>
              <a:rPr lang="en-US" sz="3600" b="1" dirty="0" smtClean="0">
                <a:solidFill>
                  <a:srgbClr val="0A9443"/>
                </a:solidFill>
                <a:latin typeface="Avenir Black" charset="0"/>
                <a:ea typeface="Avenir Black" charset="0"/>
                <a:cs typeface="Avenir Black" charset="0"/>
              </a:rPr>
              <a:t>HARMONIZED CORE COMPETENCE ALIGNMENT</a:t>
            </a:r>
            <a:endParaRPr lang="en-US" sz="3600" b="1" dirty="0">
              <a:solidFill>
                <a:srgbClr val="0A9443"/>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3170099"/>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Training and Development Programs Aligned with Harmonized Core Competency Framework for Clinical Research Professionals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Framework Developed by the Joint Task Force on Clinical Trial Competence:</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Pfizer, Multi-Regional Clinical Trial Center at Harvard, Clinical </a:t>
            </a:r>
            <a:r>
              <a:rPr lang="en-US" sz="2000" smtClean="0">
                <a:solidFill>
                  <a:srgbClr val="003A5D"/>
                </a:solidFill>
                <a:latin typeface="Avenir Book" charset="0"/>
                <a:ea typeface="Avenir Book" charset="0"/>
                <a:cs typeface="Avenir Book" charset="0"/>
              </a:rPr>
              <a:t>Trials Transformation </a:t>
            </a:r>
            <a:r>
              <a:rPr lang="en-US" sz="2000" dirty="0" smtClean="0">
                <a:solidFill>
                  <a:srgbClr val="003A5D"/>
                </a:solidFill>
                <a:latin typeface="Avenir Book" charset="0"/>
                <a:ea typeface="Avenir Book" charset="0"/>
                <a:cs typeface="Avenir Book" charset="0"/>
              </a:rPr>
              <a:t>Initiative, Alliance for Clinical Research Excellence and Safety, Consortium of Academic Programs in Clinical Research, More</a:t>
            </a:r>
            <a:endParaRPr lang="en-US" sz="2000" dirty="0">
              <a:solidFill>
                <a:srgbClr val="003A5D"/>
              </a:solidFill>
              <a:latin typeface="Avenir Book" charset="0"/>
              <a:ea typeface="Avenir Book" charset="0"/>
              <a:cs typeface="Avenir Book" charset="0"/>
            </a:endParaRP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Framework Defines 8 Core Competence Domains for All Clinical Research Professionals</a:t>
            </a:r>
          </a:p>
        </p:txBody>
      </p:sp>
      <p:sp>
        <p:nvSpPr>
          <p:cNvPr id="11" name="TextBox 10"/>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TRAINING &amp; DEVELOPMENT</a:t>
            </a:r>
            <a:endParaRPr lang="en-US" sz="2400" dirty="0">
              <a:solidFill>
                <a:schemeClr val="bg1"/>
              </a:solidFill>
              <a:latin typeface="Avenir Roman" charset="0"/>
              <a:ea typeface="Avenir Roman" charset="0"/>
              <a:cs typeface="Avenir Roman" charset="0"/>
            </a:endParaRPr>
          </a:p>
        </p:txBody>
      </p:sp>
      <p:sp>
        <p:nvSpPr>
          <p:cNvPr id="12" name="Rectangle 11"/>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179900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84568" cy="646331"/>
          </a:xfrm>
          <a:prstGeom prst="rect">
            <a:avLst/>
          </a:prstGeom>
          <a:noFill/>
        </p:spPr>
        <p:txBody>
          <a:bodyPr wrap="square" rtlCol="0">
            <a:spAutoFit/>
          </a:bodyPr>
          <a:lstStyle/>
          <a:p>
            <a:r>
              <a:rPr lang="en-US" sz="3600" b="1" dirty="0" smtClean="0">
                <a:solidFill>
                  <a:srgbClr val="0A9443"/>
                </a:solidFill>
                <a:latin typeface="Avenir Black" charset="0"/>
                <a:ea typeface="Avenir Black" charset="0"/>
                <a:cs typeface="Avenir Black" charset="0"/>
              </a:rPr>
              <a:t>CORE COMPETENCE DOMAINS</a:t>
            </a:r>
            <a:endParaRPr lang="en-US" sz="3600" b="1" dirty="0">
              <a:solidFill>
                <a:srgbClr val="0A9443"/>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TRAINING &amp; DEVELOPMENT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844" y="2364945"/>
            <a:ext cx="7726313" cy="3697965"/>
          </a:xfrm>
          <a:prstGeom prst="rect">
            <a:avLst/>
          </a:prstGeom>
          <a:ln>
            <a:solidFill>
              <a:schemeClr val="bg1">
                <a:lumMod val="85000"/>
              </a:schemeClr>
            </a:solidFill>
          </a:ln>
        </p:spPr>
      </p:pic>
      <p:sp>
        <p:nvSpPr>
          <p:cNvPr id="9" name="Rectangle 8"/>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3477222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84568" cy="646331"/>
          </a:xfrm>
          <a:prstGeom prst="rect">
            <a:avLst/>
          </a:prstGeom>
          <a:noFill/>
        </p:spPr>
        <p:txBody>
          <a:bodyPr wrap="square" rtlCol="0">
            <a:spAutoFit/>
          </a:bodyPr>
          <a:lstStyle/>
          <a:p>
            <a:r>
              <a:rPr lang="en-US" sz="3600" b="1" dirty="0" smtClean="0">
                <a:solidFill>
                  <a:srgbClr val="0A9443"/>
                </a:solidFill>
                <a:latin typeface="Avenir Black" charset="0"/>
                <a:ea typeface="Avenir Black" charset="0"/>
                <a:cs typeface="Avenir Black" charset="0"/>
              </a:rPr>
              <a:t>ONLINE &amp; CLASSROOM TRAINING PROGRAMS</a:t>
            </a:r>
            <a:endParaRPr lang="en-US" sz="3600" b="1" dirty="0">
              <a:solidFill>
                <a:srgbClr val="0A9443"/>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631216"/>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Designed to Build Professional Competence</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Accredited to Provide CBRN (Nursing) and ACCME (Physician) Continuing Education Units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Developed to Meet Adult Learning Needs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Immersive and Interactive to Aid Content Retention</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TRAINING &amp; DEVELOPMENT</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215828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84568" cy="646331"/>
          </a:xfrm>
          <a:prstGeom prst="rect">
            <a:avLst/>
          </a:prstGeom>
          <a:noFill/>
        </p:spPr>
        <p:txBody>
          <a:bodyPr wrap="square" rtlCol="0">
            <a:spAutoFit/>
          </a:bodyPr>
          <a:lstStyle/>
          <a:p>
            <a:r>
              <a:rPr lang="en-US" sz="3600" b="1" dirty="0" smtClean="0">
                <a:solidFill>
                  <a:srgbClr val="0A9443"/>
                </a:solidFill>
                <a:latin typeface="Avenir Black" charset="0"/>
                <a:ea typeface="Avenir Black" charset="0"/>
                <a:cs typeface="Avenir Black" charset="0"/>
              </a:rPr>
              <a:t>CAREER LIFECYCLE DEVELOPMENT</a:t>
            </a:r>
            <a:endParaRPr lang="en-US" sz="3600" b="1" dirty="0">
              <a:solidFill>
                <a:srgbClr val="0A9443"/>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938992"/>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Foundational Programs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Introduction to Clinical Research</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Fundamentals of Clinical Research</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Ethics &amp; Human Subject Protection</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Introduction to Good Clinical Practice</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ICH Guidelines E2A, E6, E8, E9</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TRAINING &amp; DEVELOPMENT</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4106895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84568" cy="646331"/>
          </a:xfrm>
          <a:prstGeom prst="rect">
            <a:avLst/>
          </a:prstGeom>
          <a:noFill/>
        </p:spPr>
        <p:txBody>
          <a:bodyPr wrap="square" rtlCol="0">
            <a:spAutoFit/>
          </a:bodyPr>
          <a:lstStyle/>
          <a:p>
            <a:r>
              <a:rPr lang="en-US" sz="3600" b="1" dirty="0" smtClean="0">
                <a:solidFill>
                  <a:srgbClr val="0A9443"/>
                </a:solidFill>
                <a:latin typeface="Avenir Black" charset="0"/>
                <a:ea typeface="Avenir Black" charset="0"/>
                <a:cs typeface="Avenir Black" charset="0"/>
              </a:rPr>
              <a:t>CAREER LIFECYCLE DEVELOPMENT</a:t>
            </a:r>
            <a:endParaRPr lang="en-US" sz="3600" b="1" dirty="0">
              <a:solidFill>
                <a:srgbClr val="0A9443"/>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347787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Intermediate- and Advanced-Level Programs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Project Management</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GCP for Experienced Professionals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Specialized Topics, Such As:</a:t>
            </a:r>
          </a:p>
          <a:p>
            <a:pPr marL="1257300" lvl="2"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Quality Management</a:t>
            </a:r>
          </a:p>
          <a:p>
            <a:pPr marL="1257300" lvl="2"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Risk-Based Monitoring</a:t>
            </a:r>
          </a:p>
          <a:p>
            <a:pPr marL="1257300" lvl="2"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Root Cause &amp; CAPA</a:t>
            </a:r>
          </a:p>
          <a:p>
            <a:pPr marL="1257300" lvl="2"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Trial Protocols</a:t>
            </a:r>
          </a:p>
          <a:p>
            <a:pPr marL="1257300" lvl="2"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Budgeting &amp; Billing Compliance</a:t>
            </a:r>
          </a:p>
          <a:p>
            <a:pPr marL="1257300" lvl="2"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Inspection Readiness</a:t>
            </a:r>
          </a:p>
          <a:p>
            <a:pPr marL="1257300" lvl="2" indent="-342900">
              <a:buFont typeface="Arial" panose="020B0604020202020204" pitchFamily="34" charset="0"/>
              <a:buChar char="•"/>
            </a:pPr>
            <a:r>
              <a:rPr lang="en-US" sz="2000" dirty="0" err="1" smtClean="0">
                <a:solidFill>
                  <a:srgbClr val="003A5D"/>
                </a:solidFill>
                <a:latin typeface="Avenir Book" charset="0"/>
                <a:ea typeface="Avenir Book" charset="0"/>
                <a:cs typeface="Avenir Book" charset="0"/>
              </a:rPr>
              <a:t>eResearch</a:t>
            </a:r>
            <a:endParaRPr lang="en-US" sz="2000" dirty="0" smtClean="0">
              <a:solidFill>
                <a:srgbClr val="003A5D"/>
              </a:solidFill>
              <a:latin typeface="Avenir Book" charset="0"/>
              <a:ea typeface="Avenir Book" charset="0"/>
              <a:cs typeface="Avenir Book" charset="0"/>
            </a:endParaRP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TRAINING &amp; DEVELOPMENT</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376979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A5D"/>
        </a:solidFill>
        <a:effectLst/>
      </p:bgPr>
    </p:bg>
    <p:spTree>
      <p:nvGrpSpPr>
        <p:cNvPr id="1" name=""/>
        <p:cNvGrpSpPr/>
        <p:nvPr/>
      </p:nvGrpSpPr>
      <p:grpSpPr>
        <a:xfrm>
          <a:off x="0" y="0"/>
          <a:ext cx="0" cy="0"/>
          <a:chOff x="0" y="0"/>
          <a:chExt cx="0" cy="0"/>
        </a:xfrm>
      </p:grpSpPr>
      <p:sp>
        <p:nvSpPr>
          <p:cNvPr id="10" name="TextBox 9"/>
          <p:cNvSpPr txBox="1"/>
          <p:nvPr/>
        </p:nvSpPr>
        <p:spPr>
          <a:xfrm>
            <a:off x="2760618" y="2167834"/>
            <a:ext cx="6670765" cy="523220"/>
          </a:xfrm>
          <a:prstGeom prst="rect">
            <a:avLst/>
          </a:prstGeom>
          <a:noFill/>
        </p:spPr>
        <p:txBody>
          <a:bodyPr wrap="square" rtlCol="0">
            <a:spAutoFit/>
          </a:bodyPr>
          <a:lstStyle/>
          <a:p>
            <a:pPr algn="ctr"/>
            <a:r>
              <a:rPr lang="en-US" sz="2800" dirty="0" smtClean="0">
                <a:solidFill>
                  <a:schemeClr val="bg1"/>
                </a:solidFill>
                <a:latin typeface="Avenir Book" charset="0"/>
                <a:ea typeface="Avenir Book" charset="0"/>
                <a:cs typeface="Avenir Book" charset="0"/>
              </a:rPr>
              <a:t>ACRP OVERIVEW</a:t>
            </a:r>
            <a:endParaRPr lang="en-US" sz="2800" dirty="0">
              <a:solidFill>
                <a:schemeClr val="bg1"/>
              </a:solidFill>
              <a:latin typeface="Avenir Book" charset="0"/>
              <a:ea typeface="Avenir Book" charset="0"/>
              <a:cs typeface="Avenir Book" charset="0"/>
            </a:endParaRPr>
          </a:p>
        </p:txBody>
      </p:sp>
      <p:sp>
        <p:nvSpPr>
          <p:cNvPr id="6" name="TextBox 5"/>
          <p:cNvSpPr txBox="1"/>
          <p:nvPr/>
        </p:nvSpPr>
        <p:spPr>
          <a:xfrm>
            <a:off x="2545585" y="3196166"/>
            <a:ext cx="7301150" cy="1015663"/>
          </a:xfrm>
          <a:prstGeom prst="rect">
            <a:avLst/>
          </a:prstGeom>
          <a:noFill/>
        </p:spPr>
        <p:txBody>
          <a:bodyPr wrap="square" rtlCol="0">
            <a:spAutoFit/>
          </a:bodyPr>
          <a:lstStyle/>
          <a:p>
            <a:pPr algn="ctr"/>
            <a:r>
              <a:rPr lang="en-US" sz="6000" b="1" dirty="0" smtClean="0">
                <a:solidFill>
                  <a:schemeClr val="bg1"/>
                </a:solidFill>
                <a:latin typeface="Avenir Black" charset="0"/>
                <a:ea typeface="Avenir Black" charset="0"/>
                <a:cs typeface="Avenir Black" charset="0"/>
              </a:rPr>
              <a:t>WHO IS ACRP?</a:t>
            </a:r>
            <a:endParaRPr lang="en-US" sz="6000" b="1" dirty="0">
              <a:solidFill>
                <a:schemeClr val="bg1"/>
              </a:solidFill>
              <a:latin typeface="Avenir Black" charset="0"/>
              <a:ea typeface="Avenir Black" charset="0"/>
              <a:cs typeface="Avenir Black" charset="0"/>
            </a:endParaRPr>
          </a:p>
        </p:txBody>
      </p:sp>
      <p:sp>
        <p:nvSpPr>
          <p:cNvPr id="2" name="Rectangle 1"/>
          <p:cNvSpPr/>
          <p:nvPr/>
        </p:nvSpPr>
        <p:spPr>
          <a:xfrm>
            <a:off x="5738960" y="2897890"/>
            <a:ext cx="914400" cy="91440"/>
          </a:xfrm>
          <a:prstGeom prst="rect">
            <a:avLst/>
          </a:pr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7" name="Rectangle 6"/>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212251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84568" cy="646331"/>
          </a:xfrm>
          <a:prstGeom prst="rect">
            <a:avLst/>
          </a:prstGeom>
          <a:noFill/>
        </p:spPr>
        <p:txBody>
          <a:bodyPr wrap="square" rtlCol="0">
            <a:spAutoFit/>
          </a:bodyPr>
          <a:lstStyle/>
          <a:p>
            <a:r>
              <a:rPr lang="en-US" sz="3600" b="1" dirty="0" smtClean="0">
                <a:solidFill>
                  <a:srgbClr val="0A9443"/>
                </a:solidFill>
                <a:latin typeface="Avenir Black" charset="0"/>
                <a:ea typeface="Avenir Black" charset="0"/>
                <a:cs typeface="Avenir Black" charset="0"/>
              </a:rPr>
              <a:t>LIVE &amp; ON-DEMAND WEBINARS</a:t>
            </a:r>
            <a:endParaRPr lang="en-US" sz="3600" b="1" dirty="0">
              <a:solidFill>
                <a:srgbClr val="0A9443"/>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323439"/>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1-Hour Online Sessions Covering</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Regulatory Developments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Trends Impact Clinical Trials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Specialized Topics </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TRAINING &amp; DEVELOPMENT</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3869298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84568" cy="646331"/>
          </a:xfrm>
          <a:prstGeom prst="rect">
            <a:avLst/>
          </a:prstGeom>
          <a:noFill/>
        </p:spPr>
        <p:txBody>
          <a:bodyPr wrap="square" rtlCol="0">
            <a:spAutoFit/>
          </a:bodyPr>
          <a:lstStyle/>
          <a:p>
            <a:r>
              <a:rPr lang="en-US" sz="3600" b="1" dirty="0" smtClean="0">
                <a:solidFill>
                  <a:srgbClr val="0A9443"/>
                </a:solidFill>
                <a:latin typeface="Avenir Black" charset="0"/>
                <a:ea typeface="Avenir Black" charset="0"/>
                <a:cs typeface="Avenir Black" charset="0"/>
              </a:rPr>
              <a:t>HOME STUDY</a:t>
            </a:r>
            <a:endParaRPr lang="en-US" sz="3600" b="1" dirty="0">
              <a:solidFill>
                <a:srgbClr val="0A9443"/>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323439"/>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Learn and Earn Contact Hours through </a:t>
            </a:r>
            <a:r>
              <a:rPr lang="en-US" sz="2000" i="1" dirty="0" smtClean="0">
                <a:solidFill>
                  <a:srgbClr val="003A5D"/>
                </a:solidFill>
                <a:latin typeface="Avenir Book" charset="0"/>
                <a:ea typeface="Avenir Book" charset="0"/>
                <a:cs typeface="Avenir Book" charset="0"/>
              </a:rPr>
              <a:t>Clinical Researcher </a:t>
            </a:r>
            <a:r>
              <a:rPr lang="en-US" sz="2000" dirty="0" smtClean="0">
                <a:solidFill>
                  <a:srgbClr val="003A5D"/>
                </a:solidFill>
                <a:latin typeface="Avenir Book" charset="0"/>
                <a:ea typeface="Avenir Book" charset="0"/>
                <a:cs typeface="Avenir Book" charset="0"/>
              </a:rPr>
              <a:t>Articles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Each Test Based on 3 Articles in Issue of </a:t>
            </a:r>
            <a:r>
              <a:rPr lang="en-US" sz="2000" i="1" dirty="0" smtClean="0">
                <a:solidFill>
                  <a:srgbClr val="003A5D"/>
                </a:solidFill>
                <a:latin typeface="Avenir Book" charset="0"/>
                <a:ea typeface="Avenir Book" charset="0"/>
                <a:cs typeface="Avenir Book" charset="0"/>
              </a:rPr>
              <a:t>Clinical Researcher</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Open-Book Test Provides 3 Continuing Education Units for Maintenance of Certification or License Renewal Efforts</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TRAINING &amp; DEVELOPMENT</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3676129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84568" cy="646331"/>
          </a:xfrm>
          <a:prstGeom prst="rect">
            <a:avLst/>
          </a:prstGeom>
          <a:noFill/>
        </p:spPr>
        <p:txBody>
          <a:bodyPr wrap="square" rtlCol="0">
            <a:spAutoFit/>
          </a:bodyPr>
          <a:lstStyle/>
          <a:p>
            <a:r>
              <a:rPr lang="en-US" sz="3600" b="1" dirty="0" smtClean="0">
                <a:solidFill>
                  <a:srgbClr val="0A9443"/>
                </a:solidFill>
                <a:latin typeface="Avenir Black" charset="0"/>
                <a:ea typeface="Avenir Black" charset="0"/>
                <a:cs typeface="Avenir Black" charset="0"/>
              </a:rPr>
              <a:t>ACRP MEETING &amp; EXPO</a:t>
            </a:r>
            <a:endParaRPr lang="en-US" sz="3600" b="1" dirty="0">
              <a:solidFill>
                <a:srgbClr val="0A9443"/>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A9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255454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Annual ACRP Conference Offering</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3.5 Days of Immersive Learning &amp; Networking</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100+ Educational Sessions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Continuing Education Units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Thought-Leader Keynote Sessions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Networking Opportunities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In-Depth Pre-Conference Workshops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On-Demand, Recorded Content Available Post Conference</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TRAINING &amp; DEVELOPMENT</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3965200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A9443">
            <a:alpha val="4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2960" cy="6857999"/>
          </a:xfrm>
          <a:prstGeom prst="rect">
            <a:avLst/>
          </a:prstGeom>
        </p:spPr>
      </p:pic>
      <p:sp>
        <p:nvSpPr>
          <p:cNvPr id="5" name="Rectangle 4"/>
          <p:cNvSpPr/>
          <p:nvPr/>
        </p:nvSpPr>
        <p:spPr>
          <a:xfrm>
            <a:off x="0" y="-1"/>
            <a:ext cx="12252960" cy="6858000"/>
          </a:xfrm>
          <a:prstGeom prst="rect">
            <a:avLst/>
          </a:prstGeom>
          <a:solidFill>
            <a:srgbClr val="0A944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8" name="TextBox 7"/>
          <p:cNvSpPr txBox="1"/>
          <p:nvPr/>
        </p:nvSpPr>
        <p:spPr>
          <a:xfrm>
            <a:off x="1040324" y="2191826"/>
            <a:ext cx="10111352" cy="1015663"/>
          </a:xfrm>
          <a:prstGeom prst="rect">
            <a:avLst/>
          </a:prstGeom>
          <a:noFill/>
        </p:spPr>
        <p:txBody>
          <a:bodyPr wrap="square" rtlCol="0">
            <a:spAutoFit/>
          </a:bodyPr>
          <a:lstStyle/>
          <a:p>
            <a:r>
              <a:rPr lang="en-US" sz="6000" b="1" dirty="0" smtClean="0">
                <a:solidFill>
                  <a:prstClr val="white"/>
                </a:solidFill>
                <a:latin typeface="Avenir Black" charset="0"/>
                <a:ea typeface="Avenir Black" charset="0"/>
                <a:cs typeface="Avenir Black" charset="0"/>
              </a:rPr>
              <a:t>Learn More</a:t>
            </a:r>
          </a:p>
        </p:txBody>
      </p:sp>
      <p:sp>
        <p:nvSpPr>
          <p:cNvPr id="9" name="Rectangle 8"/>
          <p:cNvSpPr/>
          <p:nvPr/>
        </p:nvSpPr>
        <p:spPr>
          <a:xfrm>
            <a:off x="1040324" y="3271006"/>
            <a:ext cx="4459724" cy="523220"/>
          </a:xfrm>
          <a:prstGeom prst="rect">
            <a:avLst/>
          </a:prstGeom>
        </p:spPr>
        <p:txBody>
          <a:bodyPr wrap="square">
            <a:spAutoFit/>
          </a:bodyPr>
          <a:lstStyle/>
          <a:p>
            <a:r>
              <a:rPr lang="en-US" sz="2800" b="1" dirty="0" smtClean="0">
                <a:solidFill>
                  <a:prstClr val="white"/>
                </a:solidFill>
                <a:latin typeface="Avenir Black" charset="0"/>
                <a:ea typeface="Avenir Black" charset="0"/>
                <a:cs typeface="Avenir Black" charset="0"/>
              </a:rPr>
              <a:t>acrpnet.org/training</a:t>
            </a:r>
            <a:endParaRPr lang="en-US" sz="2800" b="1" dirty="0">
              <a:solidFill>
                <a:prstClr val="white"/>
              </a:solidFill>
              <a:latin typeface="Avenir Black" charset="0"/>
              <a:ea typeface="Avenir Black" charset="0"/>
              <a:cs typeface="Avenir Black"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3727586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75BC"/>
        </a:solidFill>
        <a:effectLst/>
      </p:bgPr>
    </p:bg>
    <p:spTree>
      <p:nvGrpSpPr>
        <p:cNvPr id="1" name=""/>
        <p:cNvGrpSpPr/>
        <p:nvPr/>
      </p:nvGrpSpPr>
      <p:grpSpPr>
        <a:xfrm>
          <a:off x="0" y="0"/>
          <a:ext cx="0" cy="0"/>
          <a:chOff x="0" y="0"/>
          <a:chExt cx="0" cy="0"/>
        </a:xfrm>
      </p:grpSpPr>
      <p:sp>
        <p:nvSpPr>
          <p:cNvPr id="10" name="TextBox 9"/>
          <p:cNvSpPr txBox="1"/>
          <p:nvPr/>
        </p:nvSpPr>
        <p:spPr>
          <a:xfrm>
            <a:off x="2728193" y="2152088"/>
            <a:ext cx="6735615" cy="523220"/>
          </a:xfrm>
          <a:prstGeom prst="rect">
            <a:avLst/>
          </a:prstGeom>
          <a:noFill/>
        </p:spPr>
        <p:txBody>
          <a:bodyPr wrap="square" rtlCol="0">
            <a:spAutoFit/>
          </a:bodyPr>
          <a:lstStyle/>
          <a:p>
            <a:pPr algn="ctr"/>
            <a:r>
              <a:rPr lang="en-US" sz="2800" dirty="0">
                <a:solidFill>
                  <a:schemeClr val="bg1"/>
                </a:solidFill>
                <a:latin typeface="Avenir Book" charset="0"/>
                <a:ea typeface="Avenir Book" charset="0"/>
                <a:cs typeface="Avenir Book" charset="0"/>
              </a:rPr>
              <a:t>MISSION-DRIVEN </a:t>
            </a:r>
            <a:r>
              <a:rPr lang="en-US" sz="2800" dirty="0" smtClean="0">
                <a:solidFill>
                  <a:schemeClr val="bg1"/>
                </a:solidFill>
                <a:latin typeface="Avenir Book" charset="0"/>
                <a:ea typeface="Avenir Book" charset="0"/>
                <a:cs typeface="Avenir Book" charset="0"/>
              </a:rPr>
              <a:t>PROGRAMS</a:t>
            </a:r>
            <a:endParaRPr lang="en-US" sz="2800" dirty="0">
              <a:solidFill>
                <a:schemeClr val="bg1"/>
              </a:solidFill>
              <a:latin typeface="Avenir Book" charset="0"/>
              <a:ea typeface="Avenir Book" charset="0"/>
              <a:cs typeface="Avenir Book" charset="0"/>
            </a:endParaRPr>
          </a:p>
        </p:txBody>
      </p:sp>
      <p:sp>
        <p:nvSpPr>
          <p:cNvPr id="6" name="TextBox 5"/>
          <p:cNvSpPr txBox="1"/>
          <p:nvPr/>
        </p:nvSpPr>
        <p:spPr>
          <a:xfrm>
            <a:off x="2607930" y="3211912"/>
            <a:ext cx="7176459" cy="1015663"/>
          </a:xfrm>
          <a:prstGeom prst="rect">
            <a:avLst/>
          </a:prstGeom>
          <a:noFill/>
        </p:spPr>
        <p:txBody>
          <a:bodyPr wrap="square" rtlCol="0">
            <a:spAutoFit/>
          </a:bodyPr>
          <a:lstStyle/>
          <a:p>
            <a:pPr algn="ctr"/>
            <a:r>
              <a:rPr lang="en-US" sz="6000" b="1" dirty="0" smtClean="0">
                <a:solidFill>
                  <a:schemeClr val="bg1"/>
                </a:solidFill>
                <a:latin typeface="Avenir Black" charset="0"/>
                <a:ea typeface="Avenir Black" charset="0"/>
                <a:cs typeface="Avenir Black" charset="0"/>
              </a:rPr>
              <a:t>CERTIFICATION</a:t>
            </a:r>
            <a:endParaRPr lang="en-US" sz="6000" b="1" dirty="0">
              <a:solidFill>
                <a:schemeClr val="bg1"/>
              </a:solidFill>
              <a:latin typeface="Avenir Black" charset="0"/>
              <a:ea typeface="Avenir Black" charset="0"/>
              <a:cs typeface="Avenir Black" charset="0"/>
            </a:endParaRPr>
          </a:p>
        </p:txBody>
      </p:sp>
      <p:sp>
        <p:nvSpPr>
          <p:cNvPr id="2" name="Rectangle 1"/>
          <p:cNvSpPr/>
          <p:nvPr/>
        </p:nvSpPr>
        <p:spPr>
          <a:xfrm>
            <a:off x="5738960" y="2897890"/>
            <a:ext cx="914400" cy="91440"/>
          </a:xfrm>
          <a:prstGeom prst="rect">
            <a:avLst/>
          </a:pr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8" name="Rectangle 7"/>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2532610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531807"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30,000+ ACRP CERTIFIED PROFESSIONALS</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CERTIFICATION</a:t>
            </a:r>
            <a:endParaRPr lang="en-US" sz="2400" dirty="0">
              <a:solidFill>
                <a:schemeClr val="bg1"/>
              </a:solidFill>
              <a:latin typeface="Avenir Roman" charset="0"/>
              <a:ea typeface="Avenir Roman" charset="0"/>
              <a:cs typeface="Avenir Roman"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66" y="2428177"/>
            <a:ext cx="4168158" cy="33011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528" y="2414531"/>
            <a:ext cx="4168601" cy="329319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678" y="2441825"/>
            <a:ext cx="4140469" cy="3287533"/>
          </a:xfrm>
          <a:prstGeom prst="rect">
            <a:avLst/>
          </a:prstGeom>
        </p:spPr>
      </p:pic>
      <p:sp>
        <p:nvSpPr>
          <p:cNvPr id="15" name="Rectangle 14"/>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257675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66813"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INDEPENDENT, ACCREDITED, RECOGNIZED</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255454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Independently Administered by the Academy of Clinical Research Professionals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Accredited by the National Commission for Certifying Agencies (NCCA) as Meeting Highest Standards for Development, Administration, and Governance of Certification and Testing Programs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Recognized by </a:t>
            </a:r>
            <a:r>
              <a:rPr lang="en-US" sz="2000" dirty="0" err="1" smtClean="0">
                <a:solidFill>
                  <a:srgbClr val="003A5D"/>
                </a:solidFill>
                <a:latin typeface="Avenir Book" charset="0"/>
                <a:ea typeface="Avenir Book" charset="0"/>
                <a:cs typeface="Avenir Book" charset="0"/>
              </a:rPr>
              <a:t>TransCelerate</a:t>
            </a:r>
            <a:r>
              <a:rPr lang="en-US" sz="2000" dirty="0" smtClean="0">
                <a:solidFill>
                  <a:srgbClr val="003A5D"/>
                </a:solidFill>
                <a:latin typeface="Avenir Book" charset="0"/>
                <a:ea typeface="Avenir Book" charset="0"/>
                <a:cs typeface="Avenir Book" charset="0"/>
              </a:rPr>
              <a:t> </a:t>
            </a:r>
            <a:r>
              <a:rPr lang="en-US" sz="2000" dirty="0" err="1" smtClean="0">
                <a:solidFill>
                  <a:srgbClr val="003A5D"/>
                </a:solidFill>
                <a:latin typeface="Avenir Book" charset="0"/>
                <a:ea typeface="Avenir Book" charset="0"/>
                <a:cs typeface="Avenir Book" charset="0"/>
              </a:rPr>
              <a:t>BioPharma</a:t>
            </a:r>
            <a:r>
              <a:rPr lang="en-US" sz="2000" dirty="0" smtClean="0">
                <a:solidFill>
                  <a:srgbClr val="003A5D"/>
                </a:solidFill>
                <a:latin typeface="Avenir Book" charset="0"/>
                <a:ea typeface="Avenir Book" charset="0"/>
                <a:cs typeface="Avenir Book" charset="0"/>
              </a:rPr>
              <a:t> as Evidence of GCP Training</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Recognized by American Nurses Credential Center (ANCC) as Assisting Achievement of Magnet Recognition</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CERTIFICATION</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3849640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66813"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INDIVIDUAL BENEFITS OF ACRP CERTIFICATION</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631216"/>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Validating Your Understanding of International Clinical Research Standards and Ability to Apply Knowledge on the Job</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Committing to Quality Standards</a:t>
            </a:r>
          </a:p>
          <a:p>
            <a:pPr marL="342900" indent="-342900">
              <a:buFont typeface="Arial" panose="020B0604020202020204" pitchFamily="34" charset="0"/>
              <a:buChar char="•"/>
            </a:pPr>
            <a:r>
              <a:rPr lang="en-US" sz="2000" dirty="0">
                <a:solidFill>
                  <a:srgbClr val="003A5D"/>
                </a:solidFill>
                <a:latin typeface="Avenir Book" charset="0"/>
                <a:ea typeface="Avenir Book" charset="0"/>
                <a:cs typeface="Avenir Book" charset="0"/>
              </a:rPr>
              <a:t>Promoting Professionalism</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Setting Yourself Apart</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CERTIFICATION</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2173786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66813"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INDIVIDUAL BENEFITS OF ACRP CERTIFICATION</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38" y="2362377"/>
            <a:ext cx="8628125" cy="3400179"/>
          </a:xfrm>
          <a:prstGeom prst="rect">
            <a:avLst/>
          </a:prstGeom>
        </p:spPr>
      </p:pic>
      <p:sp>
        <p:nvSpPr>
          <p:cNvPr id="10" name="TextBox 9"/>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CERTIFICATION</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2136027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66813"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EMPLOYER BENEFITS OF ACRP CERTIFICATION</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938992"/>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Validating Your Staff’s Understanding of International Clinical Research Standards and Ability to Apply Knowledge on the Job</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Committing to Quality Standards</a:t>
            </a:r>
          </a:p>
          <a:p>
            <a:pPr marL="342900" indent="-342900">
              <a:buFont typeface="Arial" panose="020B0604020202020204" pitchFamily="34" charset="0"/>
              <a:buChar char="•"/>
            </a:pPr>
            <a:r>
              <a:rPr lang="en-US" sz="2000" dirty="0">
                <a:solidFill>
                  <a:srgbClr val="003A5D"/>
                </a:solidFill>
                <a:latin typeface="Avenir Book" charset="0"/>
                <a:ea typeface="Avenir Book" charset="0"/>
                <a:cs typeface="Avenir Book" charset="0"/>
              </a:rPr>
              <a:t>Promoting Professionalism</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Setting Yourself Apart</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Improved Business Outcomes</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CERTIFICATION</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456008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540685"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NON-PROFIT &amp; MISSION-FOCUSED</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938992"/>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Registered 501(c)(3) Organization</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Founded in 1976</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Based in Washington, DC (Alexandria, Virginia Office)</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13,000+ Individual Members in 70+ Countries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Vision: Clinical Research is Performed Ethically, Responsibly, Professionally Everywhere in the World</a:t>
            </a:r>
          </a:p>
        </p:txBody>
      </p:sp>
      <p:sp>
        <p:nvSpPr>
          <p:cNvPr id="12" name="TextBox 11"/>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ACRP OVERVIEW</a:t>
            </a:r>
            <a:endParaRPr lang="en-US" sz="2400" dirty="0">
              <a:solidFill>
                <a:schemeClr val="bg1"/>
              </a:solidFill>
              <a:latin typeface="Avenir Roman" charset="0"/>
              <a:ea typeface="Avenir Roman" charset="0"/>
              <a:cs typeface="Avenir Roman" charset="0"/>
            </a:endParaRPr>
          </a:p>
        </p:txBody>
      </p:sp>
      <p:sp>
        <p:nvSpPr>
          <p:cNvPr id="10" name="Rectangle 9"/>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543968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66813"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EMPLOYER BENEFITS OF ACRP CERTIFICATION</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39" y="2362377"/>
            <a:ext cx="8628122" cy="3400179"/>
          </a:xfrm>
          <a:prstGeom prst="rect">
            <a:avLst/>
          </a:prstGeom>
        </p:spPr>
      </p:pic>
      <p:sp>
        <p:nvSpPr>
          <p:cNvPr id="10" name="TextBox 9"/>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CERTIFICATION</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204714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66813"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EXAM DETAILS</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255454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Exams Held in Fall and Spring at 600+ Locations in 80+ Countries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t>
            </a:r>
            <a:r>
              <a:rPr lang="en-US" sz="2000" dirty="0" smtClean="0">
                <a:solidFill>
                  <a:srgbClr val="003A5D"/>
                </a:solidFill>
                <a:latin typeface="Avenir Book" charset="0"/>
                <a:ea typeface="Avenir Book" charset="0"/>
                <a:cs typeface="Avenir Book" charset="0"/>
              </a:rPr>
              <a:t>435 </a:t>
            </a:r>
            <a:r>
              <a:rPr lang="en-US" sz="2000" dirty="0" smtClean="0">
                <a:solidFill>
                  <a:srgbClr val="003A5D"/>
                </a:solidFill>
                <a:latin typeface="Avenir Book" charset="0"/>
                <a:ea typeface="Avenir Book" charset="0"/>
                <a:cs typeface="Avenir Book" charset="0"/>
              </a:rPr>
              <a:t>Fee Required Upon Submission (Early-Bird Pricing)</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Applicants Must Meet Exam Eligibility Requirements, Including Minimum of 2 Years’ Experience in Role of CRA, CRC, or PI</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Certification Valid for 2 Years and Requires Bi-Annual Maintenance</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Exams Grounded in ICH Guidelines, Including Good Clinical Practice</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Testing Unique Knowledge and Skills Required of CRAs, CRCs, PIs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Consists of 125 Multiple-Choice Items</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CERTIFICATION</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3859222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66813"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MAINTENANCE DETAILS</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938992"/>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Does NOT Require Re-Taking Exam</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Maintenance of Certification Required Every Two Years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$215 </a:t>
            </a:r>
            <a:r>
              <a:rPr lang="en-US" sz="2000" dirty="0">
                <a:solidFill>
                  <a:srgbClr val="003A5D"/>
                </a:solidFill>
                <a:latin typeface="Avenir Book" charset="0"/>
                <a:ea typeface="Avenir Book" charset="0"/>
                <a:cs typeface="Avenir Book" charset="0"/>
              </a:rPr>
              <a:t>Fee Required Upon </a:t>
            </a:r>
            <a:r>
              <a:rPr lang="en-US" sz="2000" dirty="0" smtClean="0">
                <a:solidFill>
                  <a:srgbClr val="003A5D"/>
                </a:solidFill>
                <a:latin typeface="Avenir Book" charset="0"/>
                <a:ea typeface="Avenir Book" charset="0"/>
                <a:cs typeface="Avenir Book" charset="0"/>
              </a:rPr>
              <a:t>Application Submission </a:t>
            </a:r>
            <a:r>
              <a:rPr lang="en-US" sz="2000" dirty="0">
                <a:solidFill>
                  <a:srgbClr val="003A5D"/>
                </a:solidFill>
                <a:latin typeface="Avenir Book" charset="0"/>
                <a:ea typeface="Avenir Book" charset="0"/>
                <a:cs typeface="Avenir Book" charset="0"/>
              </a:rPr>
              <a:t>(Early-Bird Pricing</a:t>
            </a:r>
            <a:r>
              <a:rPr lang="en-US" sz="2000" dirty="0" smtClean="0">
                <a:solidFill>
                  <a:srgbClr val="003A5D"/>
                </a:solidFill>
                <a:latin typeface="Avenir Book" charset="0"/>
                <a:ea typeface="Avenir Book" charset="0"/>
                <a:cs typeface="Avenir Book" charset="0"/>
              </a:rPr>
              <a:t>)</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Applicants Must Earn and Report 24 Points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Points May be Earned through Continuing Involvement and/or Continuing Education</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CERTIFICATION</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7295007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66813"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EXAM PREPARATION</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255454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Become Intimately Familiar with ICH Guidelines E6, E2A, E8, and E9</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Leverage Optional Certification Exam Prep Support, Including:</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Exam Practice Exercise</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Exam Prep eLearning Course</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ICH Gap Analysis Tool</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ICH Flashcard Challenge</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Prep Packages</a:t>
            </a:r>
          </a:p>
          <a:p>
            <a:pPr marL="800100" lvl="1" indent="-342900">
              <a:buFont typeface="Arial" panose="020B0604020202020204" pitchFamily="34" charset="0"/>
              <a:buChar char="•"/>
            </a:pPr>
            <a:endParaRPr lang="en-US" sz="2000" dirty="0" smtClean="0">
              <a:solidFill>
                <a:srgbClr val="003A5D"/>
              </a:solidFill>
              <a:latin typeface="Avenir Book" charset="0"/>
              <a:ea typeface="Avenir Book" charset="0"/>
              <a:cs typeface="Avenir Book" charset="0"/>
            </a:endParaRP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a:solidFill>
                  <a:schemeClr val="bg1"/>
                </a:solidFill>
                <a:latin typeface="Avenir Roman" charset="0"/>
                <a:ea typeface="Avenir Roman" charset="0"/>
                <a:cs typeface="Avenir Roman" charset="0"/>
              </a:rPr>
              <a:t>CERTIFICATION</a:t>
            </a: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7490729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75BC">
            <a:alpha val="4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2960" cy="6857999"/>
          </a:xfrm>
          <a:prstGeom prst="rect">
            <a:avLst/>
          </a:prstGeom>
        </p:spPr>
      </p:pic>
      <p:sp>
        <p:nvSpPr>
          <p:cNvPr id="5" name="Rectangle 4"/>
          <p:cNvSpPr/>
          <p:nvPr/>
        </p:nvSpPr>
        <p:spPr>
          <a:xfrm>
            <a:off x="0" y="0"/>
            <a:ext cx="12252960" cy="6858000"/>
          </a:xfrm>
          <a:prstGeom prst="rect">
            <a:avLst/>
          </a:prstGeom>
          <a:solidFill>
            <a:srgbClr val="0F75B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8" name="TextBox 7"/>
          <p:cNvSpPr txBox="1"/>
          <p:nvPr/>
        </p:nvSpPr>
        <p:spPr>
          <a:xfrm>
            <a:off x="1040324" y="2191826"/>
            <a:ext cx="10111352" cy="1015663"/>
          </a:xfrm>
          <a:prstGeom prst="rect">
            <a:avLst/>
          </a:prstGeom>
          <a:noFill/>
        </p:spPr>
        <p:txBody>
          <a:bodyPr wrap="square" rtlCol="0">
            <a:spAutoFit/>
          </a:bodyPr>
          <a:lstStyle/>
          <a:p>
            <a:r>
              <a:rPr lang="en-US" sz="6000" b="1" dirty="0" smtClean="0">
                <a:solidFill>
                  <a:prstClr val="white"/>
                </a:solidFill>
                <a:latin typeface="Avenir Black" charset="0"/>
                <a:ea typeface="Avenir Black" charset="0"/>
                <a:cs typeface="Avenir Black" charset="0"/>
              </a:rPr>
              <a:t>Learn More</a:t>
            </a:r>
          </a:p>
        </p:txBody>
      </p:sp>
      <p:sp>
        <p:nvSpPr>
          <p:cNvPr id="9" name="Rectangle 8"/>
          <p:cNvSpPr/>
          <p:nvPr/>
        </p:nvSpPr>
        <p:spPr>
          <a:xfrm>
            <a:off x="1040324" y="3271006"/>
            <a:ext cx="4459724" cy="523220"/>
          </a:xfrm>
          <a:prstGeom prst="rect">
            <a:avLst/>
          </a:prstGeom>
        </p:spPr>
        <p:txBody>
          <a:bodyPr wrap="square">
            <a:spAutoFit/>
          </a:bodyPr>
          <a:lstStyle/>
          <a:p>
            <a:r>
              <a:rPr lang="en-US" sz="2800" b="1" dirty="0" smtClean="0">
                <a:solidFill>
                  <a:prstClr val="white"/>
                </a:solidFill>
                <a:latin typeface="Avenir Black" charset="0"/>
                <a:ea typeface="Avenir Black" charset="0"/>
                <a:cs typeface="Avenir Black" charset="0"/>
              </a:rPr>
              <a:t>acrpnet.org/certification</a:t>
            </a:r>
            <a:endParaRPr lang="en-US" sz="2800" b="1" dirty="0">
              <a:solidFill>
                <a:prstClr val="white"/>
              </a:solidFill>
              <a:latin typeface="Avenir Black" charset="0"/>
              <a:ea typeface="Avenir Black" charset="0"/>
              <a:cs typeface="Avenir Black"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3569061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A5D"/>
        </a:solidFill>
        <a:effectLst/>
      </p:bgPr>
    </p:bg>
    <p:spTree>
      <p:nvGrpSpPr>
        <p:cNvPr id="1" name=""/>
        <p:cNvGrpSpPr/>
        <p:nvPr/>
      </p:nvGrpSpPr>
      <p:grpSpPr>
        <a:xfrm>
          <a:off x="0" y="0"/>
          <a:ext cx="0" cy="0"/>
          <a:chOff x="0" y="0"/>
          <a:chExt cx="0" cy="0"/>
        </a:xfrm>
      </p:grpSpPr>
      <p:sp>
        <p:nvSpPr>
          <p:cNvPr id="10" name="TextBox 9"/>
          <p:cNvSpPr txBox="1"/>
          <p:nvPr/>
        </p:nvSpPr>
        <p:spPr>
          <a:xfrm>
            <a:off x="2760618" y="2167834"/>
            <a:ext cx="6670765" cy="523220"/>
          </a:xfrm>
          <a:prstGeom prst="rect">
            <a:avLst/>
          </a:prstGeom>
          <a:noFill/>
        </p:spPr>
        <p:txBody>
          <a:bodyPr wrap="square" rtlCol="0">
            <a:spAutoFit/>
          </a:bodyPr>
          <a:lstStyle/>
          <a:p>
            <a:pPr algn="ctr"/>
            <a:r>
              <a:rPr lang="en-US" sz="2800" dirty="0" smtClean="0">
                <a:solidFill>
                  <a:schemeClr val="bg1"/>
                </a:solidFill>
                <a:latin typeface="Avenir Book" charset="0"/>
                <a:ea typeface="Avenir Book" charset="0"/>
                <a:cs typeface="Avenir Book" charset="0"/>
              </a:rPr>
              <a:t>MISSION-DRIVEN PROGRAMS</a:t>
            </a:r>
            <a:endParaRPr lang="en-US" sz="2800" dirty="0">
              <a:solidFill>
                <a:schemeClr val="bg1"/>
              </a:solidFill>
              <a:latin typeface="Avenir Book" charset="0"/>
              <a:ea typeface="Avenir Book" charset="0"/>
              <a:cs typeface="Avenir Book" charset="0"/>
            </a:endParaRPr>
          </a:p>
        </p:txBody>
      </p:sp>
      <p:sp>
        <p:nvSpPr>
          <p:cNvPr id="6" name="TextBox 5"/>
          <p:cNvSpPr txBox="1"/>
          <p:nvPr/>
        </p:nvSpPr>
        <p:spPr>
          <a:xfrm>
            <a:off x="1625478" y="3196166"/>
            <a:ext cx="8941044" cy="1015663"/>
          </a:xfrm>
          <a:prstGeom prst="rect">
            <a:avLst/>
          </a:prstGeom>
          <a:noFill/>
        </p:spPr>
        <p:txBody>
          <a:bodyPr wrap="square" rtlCol="0">
            <a:spAutoFit/>
          </a:bodyPr>
          <a:lstStyle/>
          <a:p>
            <a:pPr algn="ctr"/>
            <a:r>
              <a:rPr lang="en-US" sz="6000" b="1" dirty="0" smtClean="0">
                <a:solidFill>
                  <a:schemeClr val="bg1"/>
                </a:solidFill>
                <a:latin typeface="Avenir Black" charset="0"/>
                <a:ea typeface="Avenir Black" charset="0"/>
                <a:cs typeface="Avenir Black" charset="0"/>
              </a:rPr>
              <a:t>BUSINESS SOLUTIONS</a:t>
            </a:r>
            <a:endParaRPr lang="en-US" sz="6000" b="1" dirty="0">
              <a:solidFill>
                <a:schemeClr val="bg1"/>
              </a:solidFill>
              <a:latin typeface="Avenir Black" charset="0"/>
              <a:ea typeface="Avenir Black" charset="0"/>
              <a:cs typeface="Avenir Black" charset="0"/>
            </a:endParaRPr>
          </a:p>
        </p:txBody>
      </p:sp>
      <p:sp>
        <p:nvSpPr>
          <p:cNvPr id="2" name="Rectangle 1"/>
          <p:cNvSpPr/>
          <p:nvPr/>
        </p:nvSpPr>
        <p:spPr>
          <a:xfrm>
            <a:off x="5738960" y="2897890"/>
            <a:ext cx="914400" cy="91440"/>
          </a:xfrm>
          <a:prstGeom prst="rect">
            <a:avLst/>
          </a:pr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9" name="Rectangle 8"/>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40676174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1563740"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CORE PROGRAMS SUPPORTING ORGANIZATIONS</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015663"/>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Talent Acquisition</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Staff Development and Retention</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Branding and Marketing</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BUSINESS SOLUTIONS</a:t>
            </a:r>
            <a:endParaRPr lang="en-US" sz="2400" dirty="0">
              <a:solidFill>
                <a:schemeClr val="bg1"/>
              </a:solidFill>
              <a:latin typeface="Avenir Roman" charset="0"/>
              <a:ea typeface="Avenir Roman" charset="0"/>
              <a:cs typeface="Avenir Roman"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9890758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1563740"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TALENT ACQUISITION</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323439"/>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3A5D"/>
                </a:solidFill>
                <a:latin typeface="Avenir Book" charset="0"/>
                <a:ea typeface="Avenir Book" charset="0"/>
                <a:cs typeface="Avenir Book" charset="0"/>
              </a:rPr>
              <a:t>Custom Recruitment Programs Leveraging ACRP’s </a:t>
            </a:r>
            <a:r>
              <a:rPr lang="en-US" sz="2000" dirty="0" smtClean="0">
                <a:solidFill>
                  <a:srgbClr val="003A5D"/>
                </a:solidFill>
                <a:latin typeface="Avenir Book" charset="0"/>
                <a:ea typeface="Avenir Book" charset="0"/>
                <a:cs typeface="Avenir Book" charset="0"/>
              </a:rPr>
              <a:t>Network </a:t>
            </a:r>
            <a:r>
              <a:rPr lang="en-US" sz="2000" dirty="0">
                <a:solidFill>
                  <a:srgbClr val="003A5D"/>
                </a:solidFill>
                <a:latin typeface="Avenir Book" charset="0"/>
                <a:ea typeface="Avenir Book" charset="0"/>
                <a:cs typeface="Avenir Book" charset="0"/>
              </a:rPr>
              <a:t>of </a:t>
            </a:r>
            <a:r>
              <a:rPr lang="en-US" sz="2000" dirty="0" smtClean="0">
                <a:solidFill>
                  <a:srgbClr val="003A5D"/>
                </a:solidFill>
                <a:latin typeface="Avenir Book" charset="0"/>
                <a:ea typeface="Avenir Book" charset="0"/>
                <a:cs typeface="Avenir Book" charset="0"/>
              </a:rPr>
              <a:t>Qualified Professionals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Career Center Offering Single and Multiple Job Post Packages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Virtual Career Fairs Offering Live, Online Recruitment Opportunities</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BUSINESS SOLUTIONS</a:t>
            </a:r>
            <a:endParaRPr lang="en-US" sz="2400" dirty="0">
              <a:solidFill>
                <a:schemeClr val="bg1"/>
              </a:solidFill>
              <a:latin typeface="Avenir Roman" charset="0"/>
              <a:ea typeface="Avenir Roman" charset="0"/>
              <a:cs typeface="Avenir Roman"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6171742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1563740"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STAFF DEVELOPMENT &amp; RETENTION</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938992"/>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eLearning License Programs Delivering Comprehensive Staff Training</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20+ SCORM-Compliant Online Training Programs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Delivery via Sub-branded ACRP Learning Management System or Organization’s Internal LMS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Flexible Programs and Pricing to Meet All Organization Sizes and Budgets</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BUSINESS SOLUTIONS</a:t>
            </a:r>
            <a:endParaRPr lang="en-US" sz="2400" dirty="0">
              <a:solidFill>
                <a:schemeClr val="bg1"/>
              </a:solidFill>
              <a:latin typeface="Avenir Roman" charset="0"/>
              <a:ea typeface="Avenir Roman" charset="0"/>
              <a:cs typeface="Avenir Roman"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30002342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1563740"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STAFF DEVELOPMENT &amp; RETENTION</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347787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CRC Boot Camp Program</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5-Day Live Training Delivering Competent Entry-Level CRCs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Intensive Program Covering: Informed Consent; IRB Submissions; Study Visits; Essential Documents; Safety Reporting; Monitoring Visits; Inspections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CRA Onboarding Program</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Multi-Week Live &amp; Online Training Delivering Competency Entry-Level CRAs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Intensive Training Program Covering: Introduction to Clinical Research; Ethics; GCP and ICH Guidelines; CRA Roles and Responsibilities; Business Management Skills; More</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BUSINESS SOLUTIONS</a:t>
            </a:r>
            <a:endParaRPr lang="en-US" sz="2400" dirty="0">
              <a:solidFill>
                <a:schemeClr val="bg1"/>
              </a:solidFill>
              <a:latin typeface="Avenir Roman" charset="0"/>
              <a:ea typeface="Avenir Roman" charset="0"/>
              <a:cs typeface="Avenir Roman"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857035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75BC">
            <a:alpha val="4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2960" cy="6857999"/>
          </a:xfrm>
          <a:prstGeom prst="rect">
            <a:avLst/>
          </a:prstGeom>
        </p:spPr>
      </p:pic>
      <p:sp>
        <p:nvSpPr>
          <p:cNvPr id="9" name="Rectangle 8"/>
          <p:cNvSpPr/>
          <p:nvPr/>
        </p:nvSpPr>
        <p:spPr>
          <a:xfrm>
            <a:off x="0" y="-1"/>
            <a:ext cx="12252960" cy="6858000"/>
          </a:xfrm>
          <a:prstGeom prst="rect">
            <a:avLst/>
          </a:prstGeom>
          <a:solidFill>
            <a:srgbClr val="003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40324" y="2191826"/>
            <a:ext cx="10111352" cy="2862322"/>
          </a:xfrm>
          <a:prstGeom prst="rect">
            <a:avLst/>
          </a:prstGeom>
          <a:noFill/>
        </p:spPr>
        <p:txBody>
          <a:bodyPr wrap="square" rtlCol="0">
            <a:spAutoFit/>
          </a:bodyPr>
          <a:lstStyle/>
          <a:p>
            <a:r>
              <a:rPr lang="en-US" sz="6000" b="1" dirty="0" smtClean="0">
                <a:solidFill>
                  <a:schemeClr val="bg1"/>
                </a:solidFill>
                <a:latin typeface="Avenir Black" charset="0"/>
                <a:ea typeface="Avenir Black" charset="0"/>
                <a:cs typeface="Avenir Black" charset="0"/>
              </a:rPr>
              <a:t>MISSION: To Promote Excellence in Clinical Research</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10" name="Rectangle 9"/>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2803111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1563740"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STAFF DEVELOPMENT &amp; RETENTION</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2246769"/>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Classroom Training License Program</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Delivers Content and Trainer, or</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Delivers Content and Trains Your Trainers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5 Programs Covering: Fundamentals of Clinical Research; Project Management; Advanced GCP; Root Cause and CAPA; Risk-Based Decision Making</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Custom Course Development and Delivery</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BUSINESS SOLUTIONS</a:t>
            </a:r>
            <a:endParaRPr lang="en-US" sz="2400" dirty="0">
              <a:solidFill>
                <a:schemeClr val="bg1"/>
              </a:solidFill>
              <a:latin typeface="Avenir Roman" charset="0"/>
              <a:ea typeface="Avenir Roman" charset="0"/>
              <a:cs typeface="Avenir Roman"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34624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1563740"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BRANDING &amp; MARKETING</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323439"/>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Print and Digital Advertising Campaigns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Social Media Campaigns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Email Campaigns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Meeting &amp; Expo</a:t>
            </a: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BUSINESS SOLUTIONS</a:t>
            </a:r>
            <a:endParaRPr lang="en-US" sz="2400" dirty="0">
              <a:solidFill>
                <a:schemeClr val="bg1"/>
              </a:solidFill>
              <a:latin typeface="Avenir Roman" charset="0"/>
              <a:ea typeface="Avenir Roman" charset="0"/>
              <a:cs typeface="Avenir Roman"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484533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3A5D">
            <a:alpha val="4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2960" cy="6857999"/>
          </a:xfrm>
          <a:prstGeom prst="rect">
            <a:avLst/>
          </a:prstGeom>
        </p:spPr>
      </p:pic>
      <p:sp>
        <p:nvSpPr>
          <p:cNvPr id="5" name="Rectangle 4"/>
          <p:cNvSpPr/>
          <p:nvPr/>
        </p:nvSpPr>
        <p:spPr>
          <a:xfrm>
            <a:off x="0" y="0"/>
            <a:ext cx="12252960" cy="6858000"/>
          </a:xfrm>
          <a:prstGeom prst="rect">
            <a:avLst/>
          </a:prstGeom>
          <a:solidFill>
            <a:srgbClr val="003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8" name="TextBox 7"/>
          <p:cNvSpPr txBox="1"/>
          <p:nvPr/>
        </p:nvSpPr>
        <p:spPr>
          <a:xfrm>
            <a:off x="1040324" y="2191826"/>
            <a:ext cx="10111352" cy="1015663"/>
          </a:xfrm>
          <a:prstGeom prst="rect">
            <a:avLst/>
          </a:prstGeom>
          <a:noFill/>
        </p:spPr>
        <p:txBody>
          <a:bodyPr wrap="square" rtlCol="0">
            <a:spAutoFit/>
          </a:bodyPr>
          <a:lstStyle/>
          <a:p>
            <a:r>
              <a:rPr lang="en-US" sz="6000" b="1" dirty="0" smtClean="0">
                <a:solidFill>
                  <a:prstClr val="white"/>
                </a:solidFill>
                <a:latin typeface="Avenir Black" charset="0"/>
                <a:ea typeface="Avenir Black" charset="0"/>
                <a:cs typeface="Avenir Black" charset="0"/>
              </a:rPr>
              <a:t>Learn More</a:t>
            </a:r>
          </a:p>
        </p:txBody>
      </p:sp>
      <p:sp>
        <p:nvSpPr>
          <p:cNvPr id="9" name="Rectangle 8"/>
          <p:cNvSpPr/>
          <p:nvPr/>
        </p:nvSpPr>
        <p:spPr>
          <a:xfrm>
            <a:off x="1094916" y="3271006"/>
            <a:ext cx="4459724" cy="954107"/>
          </a:xfrm>
          <a:prstGeom prst="rect">
            <a:avLst/>
          </a:prstGeom>
        </p:spPr>
        <p:txBody>
          <a:bodyPr wrap="square">
            <a:spAutoFit/>
          </a:bodyPr>
          <a:lstStyle/>
          <a:p>
            <a:r>
              <a:rPr lang="en-US" sz="2800" b="1" dirty="0" smtClean="0">
                <a:solidFill>
                  <a:prstClr val="white"/>
                </a:solidFill>
                <a:latin typeface="Avenir Black" charset="0"/>
                <a:ea typeface="Avenir Black" charset="0"/>
                <a:cs typeface="Avenir Black" charset="0"/>
              </a:rPr>
              <a:t>Talent Acquisition, Branding &amp; Marketing</a:t>
            </a:r>
            <a:endParaRPr lang="en-US" sz="2800" b="1" dirty="0">
              <a:solidFill>
                <a:prstClr val="white"/>
              </a:solidFill>
              <a:latin typeface="Avenir Black" charset="0"/>
              <a:ea typeface="Avenir Black" charset="0"/>
              <a:cs typeface="Avenir Black" charset="0"/>
            </a:endParaRPr>
          </a:p>
        </p:txBody>
      </p:sp>
      <p:sp>
        <p:nvSpPr>
          <p:cNvPr id="10" name="Rectangle 9"/>
          <p:cNvSpPr/>
          <p:nvPr/>
        </p:nvSpPr>
        <p:spPr>
          <a:xfrm>
            <a:off x="6441754" y="3285223"/>
            <a:ext cx="4459724" cy="954107"/>
          </a:xfrm>
          <a:prstGeom prst="rect">
            <a:avLst/>
          </a:prstGeom>
        </p:spPr>
        <p:txBody>
          <a:bodyPr wrap="square">
            <a:spAutoFit/>
          </a:bodyPr>
          <a:lstStyle/>
          <a:p>
            <a:r>
              <a:rPr lang="en-US" sz="2800" b="1" dirty="0" smtClean="0">
                <a:solidFill>
                  <a:prstClr val="white"/>
                </a:solidFill>
                <a:latin typeface="Avenir Black" charset="0"/>
                <a:ea typeface="Avenir Black" charset="0"/>
                <a:cs typeface="Avenir Black" charset="0"/>
              </a:rPr>
              <a:t>Staff Development &amp; Retention</a:t>
            </a:r>
            <a:endParaRPr lang="en-US" sz="2800" b="1" dirty="0">
              <a:solidFill>
                <a:prstClr val="white"/>
              </a:solidFill>
              <a:latin typeface="Avenir Black" charset="0"/>
              <a:ea typeface="Avenir Black" charset="0"/>
              <a:cs typeface="Avenir Black" charset="0"/>
            </a:endParaRPr>
          </a:p>
        </p:txBody>
      </p:sp>
      <p:sp>
        <p:nvSpPr>
          <p:cNvPr id="12" name="Rectangle 11"/>
          <p:cNvSpPr/>
          <p:nvPr/>
        </p:nvSpPr>
        <p:spPr>
          <a:xfrm>
            <a:off x="1094916" y="4288629"/>
            <a:ext cx="4459724" cy="1323439"/>
          </a:xfrm>
          <a:prstGeom prst="rect">
            <a:avLst/>
          </a:prstGeom>
        </p:spPr>
        <p:txBody>
          <a:bodyPr wrap="square">
            <a:spAutoFit/>
          </a:bodyPr>
          <a:lstStyle/>
          <a:p>
            <a:r>
              <a:rPr lang="en-US" sz="2000" dirty="0" smtClean="0">
                <a:solidFill>
                  <a:prstClr val="white"/>
                </a:solidFill>
                <a:latin typeface="Avenir Black" charset="0"/>
                <a:ea typeface="Avenir Black" charset="0"/>
                <a:cs typeface="Avenir Black" charset="0"/>
              </a:rPr>
              <a:t>Tammy B. Workman, CEM</a:t>
            </a:r>
          </a:p>
          <a:p>
            <a:r>
              <a:rPr lang="en-US" sz="2000" dirty="0" smtClean="0">
                <a:solidFill>
                  <a:prstClr val="white"/>
                </a:solidFill>
                <a:latin typeface="Avenir Black" charset="0"/>
                <a:ea typeface="Avenir Black" charset="0"/>
                <a:cs typeface="Avenir Black" charset="0"/>
              </a:rPr>
              <a:t>Advertising &amp; Exhibit Sales Manager</a:t>
            </a:r>
          </a:p>
          <a:p>
            <a:r>
              <a:rPr lang="en-US" sz="2000" dirty="0" smtClean="0">
                <a:solidFill>
                  <a:prstClr val="white"/>
                </a:solidFill>
                <a:latin typeface="Avenir Black" charset="0"/>
                <a:ea typeface="Avenir Black" charset="0"/>
                <a:cs typeface="Avenir Black" charset="0"/>
              </a:rPr>
              <a:t>+1.703.254.8112</a:t>
            </a:r>
          </a:p>
          <a:p>
            <a:r>
              <a:rPr lang="en-US" sz="2000" dirty="0" smtClean="0">
                <a:solidFill>
                  <a:prstClr val="white"/>
                </a:solidFill>
                <a:latin typeface="Avenir Black" charset="0"/>
                <a:ea typeface="Avenir Black" charset="0"/>
                <a:cs typeface="Avenir Black" charset="0"/>
              </a:rPr>
              <a:t>tworkman@acrpnet.org </a:t>
            </a:r>
            <a:endParaRPr lang="en-US" sz="2000" dirty="0">
              <a:solidFill>
                <a:prstClr val="white"/>
              </a:solidFill>
              <a:latin typeface="Avenir Black" charset="0"/>
              <a:ea typeface="Avenir Black" charset="0"/>
              <a:cs typeface="Avenir Black" charset="0"/>
            </a:endParaRPr>
          </a:p>
        </p:txBody>
      </p:sp>
      <p:sp>
        <p:nvSpPr>
          <p:cNvPr id="13" name="Rectangle 12"/>
          <p:cNvSpPr/>
          <p:nvPr/>
        </p:nvSpPr>
        <p:spPr>
          <a:xfrm>
            <a:off x="6441754" y="4288629"/>
            <a:ext cx="4459724" cy="1323439"/>
          </a:xfrm>
          <a:prstGeom prst="rect">
            <a:avLst/>
          </a:prstGeom>
        </p:spPr>
        <p:txBody>
          <a:bodyPr wrap="square">
            <a:spAutoFit/>
          </a:bodyPr>
          <a:lstStyle/>
          <a:p>
            <a:r>
              <a:rPr lang="en-US" sz="2000" dirty="0" smtClean="0">
                <a:solidFill>
                  <a:prstClr val="white"/>
                </a:solidFill>
                <a:latin typeface="Avenir Black" charset="0"/>
                <a:ea typeface="Avenir Black" charset="0"/>
                <a:cs typeface="Avenir Black" charset="0"/>
              </a:rPr>
              <a:t>Jenna Rouse</a:t>
            </a:r>
          </a:p>
          <a:p>
            <a:r>
              <a:rPr lang="en-US" sz="2000" dirty="0" smtClean="0">
                <a:solidFill>
                  <a:prstClr val="white"/>
                </a:solidFill>
                <a:latin typeface="Avenir Black" charset="0"/>
                <a:ea typeface="Avenir Black" charset="0"/>
                <a:cs typeface="Avenir Black" charset="0"/>
              </a:rPr>
              <a:t>Director, Business Development</a:t>
            </a:r>
          </a:p>
          <a:p>
            <a:r>
              <a:rPr lang="en-US" sz="2000" dirty="0" smtClean="0">
                <a:solidFill>
                  <a:prstClr val="white"/>
                </a:solidFill>
                <a:latin typeface="Avenir Black" charset="0"/>
                <a:ea typeface="Avenir Black" charset="0"/>
                <a:cs typeface="Avenir Black" charset="0"/>
              </a:rPr>
              <a:t>+1.703.254.8109</a:t>
            </a:r>
          </a:p>
          <a:p>
            <a:r>
              <a:rPr lang="en-US" sz="2000" dirty="0" smtClean="0">
                <a:solidFill>
                  <a:prstClr val="white"/>
                </a:solidFill>
                <a:latin typeface="Avenir Black" charset="0"/>
                <a:ea typeface="Avenir Black" charset="0"/>
                <a:cs typeface="Avenir Black" charset="0"/>
              </a:rPr>
              <a:t>jrouse@acrpnet.org </a:t>
            </a:r>
            <a:endParaRPr lang="en-US" sz="2000" dirty="0">
              <a:solidFill>
                <a:prstClr val="white"/>
              </a:solidFill>
              <a:latin typeface="Avenir Black" charset="0"/>
              <a:ea typeface="Avenir Black" charset="0"/>
              <a:cs typeface="Avenir Black"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2099706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7DF21"/>
        </a:solidFill>
        <a:effectLst/>
      </p:bgPr>
    </p:bg>
    <p:spTree>
      <p:nvGrpSpPr>
        <p:cNvPr id="1" name=""/>
        <p:cNvGrpSpPr/>
        <p:nvPr/>
      </p:nvGrpSpPr>
      <p:grpSpPr>
        <a:xfrm>
          <a:off x="0" y="0"/>
          <a:ext cx="0" cy="0"/>
          <a:chOff x="0" y="0"/>
          <a:chExt cx="0" cy="0"/>
        </a:xfrm>
      </p:grpSpPr>
      <p:sp>
        <p:nvSpPr>
          <p:cNvPr id="10" name="TextBox 9"/>
          <p:cNvSpPr txBox="1"/>
          <p:nvPr/>
        </p:nvSpPr>
        <p:spPr>
          <a:xfrm>
            <a:off x="2531458" y="2152088"/>
            <a:ext cx="7129085" cy="523220"/>
          </a:xfrm>
          <a:prstGeom prst="rect">
            <a:avLst/>
          </a:prstGeom>
          <a:noFill/>
        </p:spPr>
        <p:txBody>
          <a:bodyPr wrap="square" rtlCol="0">
            <a:spAutoFit/>
          </a:bodyPr>
          <a:lstStyle/>
          <a:p>
            <a:pPr algn="ctr"/>
            <a:r>
              <a:rPr lang="en-US" sz="2800" dirty="0" smtClean="0">
                <a:solidFill>
                  <a:schemeClr val="bg1"/>
                </a:solidFill>
                <a:latin typeface="Avenir Book" charset="0"/>
                <a:ea typeface="Avenir Book" charset="0"/>
                <a:cs typeface="Avenir Book" charset="0"/>
              </a:rPr>
              <a:t>VOLUNTEER-DRIVEN</a:t>
            </a:r>
            <a:endParaRPr lang="en-US" sz="2800" dirty="0">
              <a:solidFill>
                <a:schemeClr val="bg1"/>
              </a:solidFill>
              <a:latin typeface="Avenir Book" charset="0"/>
              <a:ea typeface="Avenir Book" charset="0"/>
              <a:cs typeface="Avenir Book" charset="0"/>
            </a:endParaRPr>
          </a:p>
        </p:txBody>
      </p:sp>
      <p:sp>
        <p:nvSpPr>
          <p:cNvPr id="6" name="TextBox 5"/>
          <p:cNvSpPr txBox="1"/>
          <p:nvPr/>
        </p:nvSpPr>
        <p:spPr>
          <a:xfrm>
            <a:off x="1235533" y="3211912"/>
            <a:ext cx="9720934" cy="1015663"/>
          </a:xfrm>
          <a:prstGeom prst="rect">
            <a:avLst/>
          </a:prstGeom>
          <a:noFill/>
        </p:spPr>
        <p:txBody>
          <a:bodyPr wrap="square" rtlCol="0">
            <a:spAutoFit/>
          </a:bodyPr>
          <a:lstStyle/>
          <a:p>
            <a:pPr algn="ctr"/>
            <a:r>
              <a:rPr lang="en-US" sz="6000" b="1" dirty="0" smtClean="0">
                <a:solidFill>
                  <a:schemeClr val="bg1"/>
                </a:solidFill>
                <a:latin typeface="Avenir Black" charset="0"/>
                <a:ea typeface="Avenir Black" charset="0"/>
                <a:cs typeface="Avenir Black" charset="0"/>
              </a:rPr>
              <a:t>HOW TO GET INVOLVED</a:t>
            </a:r>
            <a:endParaRPr lang="en-US" sz="6000" b="1" dirty="0">
              <a:solidFill>
                <a:schemeClr val="bg1"/>
              </a:solidFill>
              <a:latin typeface="Avenir Black" charset="0"/>
              <a:ea typeface="Avenir Black" charset="0"/>
              <a:cs typeface="Avenir Black" charset="0"/>
            </a:endParaRPr>
          </a:p>
        </p:txBody>
      </p:sp>
      <p:sp>
        <p:nvSpPr>
          <p:cNvPr id="2" name="Rectangle 1"/>
          <p:cNvSpPr/>
          <p:nvPr/>
        </p:nvSpPr>
        <p:spPr>
          <a:xfrm>
            <a:off x="5738960" y="2897890"/>
            <a:ext cx="914400" cy="91440"/>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9" name="Rectangle 8"/>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0345145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336498" cy="646331"/>
          </a:xfrm>
          <a:prstGeom prst="rect">
            <a:avLst/>
          </a:prstGeom>
          <a:noFill/>
        </p:spPr>
        <p:txBody>
          <a:bodyPr wrap="square" rtlCol="0">
            <a:spAutoFit/>
          </a:bodyPr>
          <a:lstStyle/>
          <a:p>
            <a:r>
              <a:rPr lang="en-US" sz="3600" b="1" dirty="0" smtClean="0">
                <a:solidFill>
                  <a:srgbClr val="D7DF21"/>
                </a:solidFill>
                <a:latin typeface="Avenir Black" charset="0"/>
                <a:ea typeface="Avenir Black" charset="0"/>
                <a:cs typeface="Avenir Black" charset="0"/>
              </a:rPr>
              <a:t>VOLUNTEERING</a:t>
            </a:r>
            <a:endParaRPr lang="en-US" sz="3600" b="1" dirty="0">
              <a:solidFill>
                <a:srgbClr val="D7DF21"/>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938992"/>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Runs on Contributions of Volunteers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ACRP Board of Trustees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Academy Board of Trustees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Committees</a:t>
            </a:r>
          </a:p>
          <a:p>
            <a:pPr marL="800100" lvl="1"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Chapter Leadership</a:t>
            </a:r>
          </a:p>
          <a:p>
            <a:pPr marL="800100" lvl="1" indent="-342900">
              <a:buFont typeface="Arial" panose="020B0604020202020204" pitchFamily="34" charset="0"/>
              <a:buChar char="•"/>
            </a:pPr>
            <a:endParaRPr lang="en-US" sz="2000" dirty="0" smtClean="0">
              <a:solidFill>
                <a:srgbClr val="003A5D"/>
              </a:solidFill>
              <a:latin typeface="Avenir Book" charset="0"/>
              <a:ea typeface="Avenir Book" charset="0"/>
              <a:cs typeface="Avenir Book" charset="0"/>
            </a:endParaRP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GETTING INVOLVED</a:t>
            </a:r>
            <a:endParaRPr lang="en-US" sz="2400" dirty="0">
              <a:solidFill>
                <a:schemeClr val="bg1"/>
              </a:solidFill>
              <a:latin typeface="Avenir Roman" charset="0"/>
              <a:ea typeface="Avenir Roman" charset="0"/>
              <a:cs typeface="Avenir Roman"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0336463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336498" cy="646331"/>
          </a:xfrm>
          <a:prstGeom prst="rect">
            <a:avLst/>
          </a:prstGeom>
          <a:noFill/>
        </p:spPr>
        <p:txBody>
          <a:bodyPr wrap="square" rtlCol="0">
            <a:spAutoFit/>
          </a:bodyPr>
          <a:lstStyle/>
          <a:p>
            <a:r>
              <a:rPr lang="en-US" sz="3600" b="1" dirty="0" smtClean="0">
                <a:solidFill>
                  <a:srgbClr val="D7DF21"/>
                </a:solidFill>
                <a:latin typeface="Avenir Black" charset="0"/>
                <a:ea typeface="Avenir Black" charset="0"/>
                <a:cs typeface="Avenir Black" charset="0"/>
              </a:rPr>
              <a:t>OTHER WAYS TO CONTRIBUTE</a:t>
            </a:r>
            <a:endParaRPr lang="en-US" sz="3600" b="1" dirty="0">
              <a:solidFill>
                <a:srgbClr val="D7DF21"/>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9" name="Rectangle 8"/>
          <p:cNvSpPr/>
          <p:nvPr/>
        </p:nvSpPr>
        <p:spPr>
          <a:xfrm>
            <a:off x="439390" y="2512551"/>
            <a:ext cx="8558305" cy="1938992"/>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Writing Articles for </a:t>
            </a:r>
            <a:r>
              <a:rPr lang="en-US" sz="2000" i="1" dirty="0" smtClean="0">
                <a:solidFill>
                  <a:srgbClr val="003A5D"/>
                </a:solidFill>
                <a:latin typeface="Avenir Book" charset="0"/>
                <a:ea typeface="Avenir Book" charset="0"/>
                <a:cs typeface="Avenir Book" charset="0"/>
              </a:rPr>
              <a:t>Clinical Researcher</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Sharing Your Knowledge through Webinars</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Presenting at ACRP Meeting &amp; Expo</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Leading an Interest Group</a:t>
            </a:r>
          </a:p>
          <a:p>
            <a:pPr marL="342900" indent="-342900">
              <a:buFont typeface="Arial" panose="020B0604020202020204" pitchFamily="34" charset="0"/>
              <a:buChar char="•"/>
            </a:pPr>
            <a:r>
              <a:rPr lang="en-US" sz="2000" dirty="0" smtClean="0">
                <a:solidFill>
                  <a:srgbClr val="003A5D"/>
                </a:solidFill>
                <a:latin typeface="Avenir Book" charset="0"/>
                <a:ea typeface="Avenir Book" charset="0"/>
                <a:cs typeface="Avenir Book" charset="0"/>
              </a:rPr>
              <a:t>Contributing to the Online Community</a:t>
            </a:r>
          </a:p>
          <a:p>
            <a:pPr marL="800100" lvl="1" indent="-342900">
              <a:buFont typeface="Arial" panose="020B0604020202020204" pitchFamily="34" charset="0"/>
              <a:buChar char="•"/>
            </a:pPr>
            <a:endParaRPr lang="en-US" sz="2000" dirty="0" smtClean="0">
              <a:solidFill>
                <a:srgbClr val="003A5D"/>
              </a:solidFill>
              <a:latin typeface="Avenir Book" charset="0"/>
              <a:ea typeface="Avenir Book" charset="0"/>
              <a:cs typeface="Avenir Book" charset="0"/>
            </a:endParaRPr>
          </a:p>
        </p:txBody>
      </p:sp>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GETTING INVOLVED</a:t>
            </a:r>
            <a:endParaRPr lang="en-US" sz="2400" dirty="0">
              <a:solidFill>
                <a:schemeClr val="bg1"/>
              </a:solidFill>
              <a:latin typeface="Avenir Roman" charset="0"/>
              <a:ea typeface="Avenir Roman" charset="0"/>
              <a:cs typeface="Avenir Roman"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9483611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F75BC">
            <a:alpha val="4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2960" cy="6857999"/>
          </a:xfrm>
          <a:prstGeom prst="rect">
            <a:avLst/>
          </a:prstGeom>
        </p:spPr>
      </p:pic>
      <p:sp>
        <p:nvSpPr>
          <p:cNvPr id="5" name="Rectangle 4"/>
          <p:cNvSpPr/>
          <p:nvPr/>
        </p:nvSpPr>
        <p:spPr>
          <a:xfrm>
            <a:off x="0" y="0"/>
            <a:ext cx="12252960" cy="6858000"/>
          </a:xfrm>
          <a:prstGeom prst="rect">
            <a:avLst/>
          </a:prstGeom>
          <a:solidFill>
            <a:srgbClr val="D7DF2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9" name="TextBox 8"/>
          <p:cNvSpPr txBox="1"/>
          <p:nvPr/>
        </p:nvSpPr>
        <p:spPr>
          <a:xfrm>
            <a:off x="1040324" y="2191826"/>
            <a:ext cx="10111352" cy="1015663"/>
          </a:xfrm>
          <a:prstGeom prst="rect">
            <a:avLst/>
          </a:prstGeom>
          <a:noFill/>
        </p:spPr>
        <p:txBody>
          <a:bodyPr wrap="square" rtlCol="0">
            <a:spAutoFit/>
          </a:bodyPr>
          <a:lstStyle/>
          <a:p>
            <a:r>
              <a:rPr lang="en-US" sz="6000" b="1" dirty="0" smtClean="0">
                <a:solidFill>
                  <a:prstClr val="white"/>
                </a:solidFill>
                <a:latin typeface="Avenir Black" charset="0"/>
                <a:ea typeface="Avenir Black" charset="0"/>
                <a:cs typeface="Avenir Black" charset="0"/>
              </a:rPr>
              <a:t>Learn More</a:t>
            </a:r>
          </a:p>
        </p:txBody>
      </p:sp>
      <p:sp>
        <p:nvSpPr>
          <p:cNvPr id="10" name="Rectangle 9"/>
          <p:cNvSpPr/>
          <p:nvPr/>
        </p:nvSpPr>
        <p:spPr>
          <a:xfrm>
            <a:off x="1040324" y="3271006"/>
            <a:ext cx="4459724" cy="523220"/>
          </a:xfrm>
          <a:prstGeom prst="rect">
            <a:avLst/>
          </a:prstGeom>
        </p:spPr>
        <p:txBody>
          <a:bodyPr wrap="square">
            <a:spAutoFit/>
          </a:bodyPr>
          <a:lstStyle/>
          <a:p>
            <a:r>
              <a:rPr lang="en-US" sz="2800" b="1" dirty="0" smtClean="0">
                <a:solidFill>
                  <a:prstClr val="white"/>
                </a:solidFill>
                <a:latin typeface="Avenir Black" charset="0"/>
                <a:ea typeface="Avenir Black" charset="0"/>
                <a:cs typeface="Avenir Black" charset="0"/>
              </a:rPr>
              <a:t>acrpnet.org/volunteer</a:t>
            </a:r>
            <a:endParaRPr lang="en-US" sz="2800" b="1" dirty="0">
              <a:solidFill>
                <a:prstClr val="white"/>
              </a:solidFill>
              <a:latin typeface="Avenir Black" charset="0"/>
              <a:ea typeface="Avenir Black" charset="0"/>
              <a:cs typeface="Avenir Black" charset="0"/>
            </a:endParaRPr>
          </a:p>
        </p:txBody>
      </p:sp>
      <p:sp>
        <p:nvSpPr>
          <p:cNvPr id="11" name="Rectangle 10"/>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95530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3A5D"/>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894" t="15156" b="22145"/>
          <a:stretch/>
        </p:blipFill>
        <p:spPr>
          <a:xfrm>
            <a:off x="0" y="0"/>
            <a:ext cx="7690381" cy="6858000"/>
          </a:xfrm>
          <a:prstGeom prst="rect">
            <a:avLst/>
          </a:prstGeom>
        </p:spPr>
      </p:pic>
      <p:sp>
        <p:nvSpPr>
          <p:cNvPr id="10" name="TextBox 9"/>
          <p:cNvSpPr txBox="1"/>
          <p:nvPr/>
        </p:nvSpPr>
        <p:spPr>
          <a:xfrm>
            <a:off x="5179661" y="2658086"/>
            <a:ext cx="6689251" cy="830997"/>
          </a:xfrm>
          <a:prstGeom prst="rect">
            <a:avLst/>
          </a:prstGeom>
          <a:noFill/>
        </p:spPr>
        <p:txBody>
          <a:bodyPr wrap="square" rtlCol="0">
            <a:spAutoFit/>
          </a:bodyPr>
          <a:lstStyle/>
          <a:p>
            <a:r>
              <a:rPr lang="en-US" sz="4800" b="1" dirty="0" smtClean="0">
                <a:solidFill>
                  <a:schemeClr val="bg1"/>
                </a:solidFill>
                <a:latin typeface="Avenir Black" charset="0"/>
                <a:ea typeface="Avenir Black" charset="0"/>
                <a:cs typeface="Avenir Black" charset="0"/>
              </a:rPr>
              <a:t>THANK YOU</a:t>
            </a:r>
            <a:endParaRPr lang="en-US" sz="4800" b="1" dirty="0">
              <a:solidFill>
                <a:schemeClr val="bg1"/>
              </a:solidFill>
              <a:latin typeface="Avenir Black" charset="0"/>
              <a:ea typeface="Avenir Black" charset="0"/>
              <a:cs typeface="Avenir Black" charset="0"/>
            </a:endParaRPr>
          </a:p>
        </p:txBody>
      </p:sp>
      <p:sp>
        <p:nvSpPr>
          <p:cNvPr id="11" name="Rectangle 10"/>
          <p:cNvSpPr/>
          <p:nvPr/>
        </p:nvSpPr>
        <p:spPr>
          <a:xfrm>
            <a:off x="5214847" y="6225278"/>
            <a:ext cx="4057521" cy="261610"/>
          </a:xfrm>
          <a:prstGeom prst="rect">
            <a:avLst/>
          </a:prstGeom>
        </p:spPr>
        <p:txBody>
          <a:bodyPr wrap="none">
            <a:spAutoFit/>
          </a:bodyPr>
          <a:lstStyle/>
          <a:p>
            <a:r>
              <a:rPr lang="en-US" sz="1100" dirty="0" smtClean="0">
                <a:solidFill>
                  <a:schemeClr val="bg1"/>
                </a:solidFill>
                <a:latin typeface="Avenir Book" charset="0"/>
                <a:ea typeface="Avenir Book" charset="0"/>
                <a:cs typeface="Avenir Book" charset="0"/>
              </a:rPr>
              <a:t>© Association of Clinical Research Professionals </a:t>
            </a:r>
            <a:r>
              <a:rPr lang="en-US" sz="1100" dirty="0" err="1" smtClean="0">
                <a:solidFill>
                  <a:schemeClr val="bg1"/>
                </a:solidFill>
                <a:latin typeface="Avenir Book" charset="0"/>
                <a:ea typeface="Avenir Book" charset="0"/>
                <a:cs typeface="Avenir Book" charset="0"/>
              </a:rPr>
              <a:t>ǀ</a:t>
            </a:r>
            <a:r>
              <a:rPr lang="en-US" sz="1100" dirty="0" smtClean="0">
                <a:solidFill>
                  <a:schemeClr val="bg1"/>
                </a:solidFill>
                <a:latin typeface="Avenir Book" charset="0"/>
                <a:ea typeface="Avenir Book" charset="0"/>
                <a:cs typeface="Avenir Book" charset="0"/>
              </a:rPr>
              <a:t> </a:t>
            </a:r>
            <a:r>
              <a:rPr lang="en-US" sz="1100" dirty="0" err="1" smtClean="0">
                <a:solidFill>
                  <a:schemeClr val="bg1"/>
                </a:solidFill>
                <a:latin typeface="Avenir Book" charset="0"/>
                <a:ea typeface="Avenir Book" charset="0"/>
                <a:cs typeface="Avenir Book" charset="0"/>
              </a:rPr>
              <a:t>acrpnet.org</a:t>
            </a:r>
            <a:endParaRPr lang="en-US" sz="1100" dirty="0">
              <a:solidFill>
                <a:schemeClr val="bg1"/>
              </a:solidFill>
              <a:latin typeface="Avenir Book" charset="0"/>
              <a:ea typeface="Avenir Book" charset="0"/>
              <a:cs typeface="Avenir Boo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845" y="1684795"/>
            <a:ext cx="2251170" cy="887961"/>
          </a:xfrm>
          <a:prstGeom prst="rect">
            <a:avLst/>
          </a:prstGeom>
        </p:spPr>
      </p:pic>
    </p:spTree>
    <p:extLst>
      <p:ext uri="{BB962C8B-B14F-4D97-AF65-F5344CB8AC3E}">
        <p14:creationId xmlns:p14="http://schemas.microsoft.com/office/powerpoint/2010/main" val="1712511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540685"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LEADING WORKFORCE DEVELOPMENT</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5" name="TextBox 4"/>
          <p:cNvSpPr txBox="1"/>
          <p:nvPr/>
        </p:nvSpPr>
        <p:spPr>
          <a:xfrm>
            <a:off x="6610350" y="3113396"/>
            <a:ext cx="4562475" cy="2585323"/>
          </a:xfrm>
          <a:prstGeom prst="rect">
            <a:avLst/>
          </a:prstGeom>
          <a:noFill/>
        </p:spPr>
        <p:txBody>
          <a:bodyPr wrap="square" rtlCol="0">
            <a:spAutoFit/>
          </a:bodyPr>
          <a:lstStyle/>
          <a:p>
            <a:r>
              <a:rPr lang="en-US" dirty="0" smtClean="0"/>
              <a:t>ACRP is focused on the people at the heart of clinical trials. While suppliers and leading organizations like </a:t>
            </a:r>
            <a:r>
              <a:rPr lang="en-US" dirty="0" err="1" smtClean="0"/>
              <a:t>TransCelerate</a:t>
            </a:r>
            <a:r>
              <a:rPr lang="en-US" dirty="0" smtClean="0"/>
              <a:t> </a:t>
            </a:r>
            <a:r>
              <a:rPr lang="en-US" dirty="0" err="1" smtClean="0"/>
              <a:t>BioPharma</a:t>
            </a:r>
            <a:r>
              <a:rPr lang="en-US" dirty="0" smtClean="0"/>
              <a:t> and the Clinical Trials Transformation Initiative focus efforts on improving clinical trial quality and efficiency through innovation in process and technology, ACRP is leading development of the grassroots professionals conducting clinical trials.</a:t>
            </a:r>
            <a:endParaRPr lang="en-US" dirty="0"/>
          </a:p>
        </p:txBody>
      </p:sp>
      <p:sp>
        <p:nvSpPr>
          <p:cNvPr id="11" name="TextBox 10"/>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ACRP OVERVIEW</a:t>
            </a:r>
            <a:endParaRPr lang="en-US" sz="2400" dirty="0">
              <a:solidFill>
                <a:schemeClr val="bg1"/>
              </a:solidFill>
              <a:latin typeface="Avenir Roman" charset="0"/>
              <a:ea typeface="Avenir Roman" charset="0"/>
              <a:cs typeface="Avenir Roman"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92" y="2423801"/>
            <a:ext cx="4047698" cy="4047698"/>
          </a:xfrm>
          <a:prstGeom prst="rect">
            <a:avLst/>
          </a:prstGeom>
        </p:spPr>
      </p:pic>
      <p:sp>
        <p:nvSpPr>
          <p:cNvPr id="12" name="Rectangle 11"/>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672070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962189"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SETTING STANDARDS &amp; SUPPORTING QUALITY</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5" name="TextBox 4"/>
          <p:cNvSpPr txBox="1"/>
          <p:nvPr/>
        </p:nvSpPr>
        <p:spPr>
          <a:xfrm>
            <a:off x="6600971" y="3108687"/>
            <a:ext cx="4562475" cy="2308324"/>
          </a:xfrm>
          <a:prstGeom prst="rect">
            <a:avLst/>
          </a:prstGeom>
          <a:noFill/>
        </p:spPr>
        <p:txBody>
          <a:bodyPr wrap="square" rtlCol="0">
            <a:spAutoFit/>
          </a:bodyPr>
          <a:lstStyle/>
          <a:p>
            <a:r>
              <a:rPr lang="en-US" dirty="0" smtClean="0"/>
              <a:t>ACRP is setting standards for clinical research competence and workforce development. ACRP supports professionals and organizations of all kinds with the training and certification programs necessary for clinical trial quality and efficiency improvements. ACRP supports implementation of process and technology advancements as they evolve.</a:t>
            </a:r>
            <a:endParaRPr lang="en-US" b="1" dirty="0"/>
          </a:p>
        </p:txBody>
      </p:sp>
      <p:sp>
        <p:nvSpPr>
          <p:cNvPr id="11" name="TextBox 10"/>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ACRP OVERVIEW</a:t>
            </a:r>
            <a:endParaRPr lang="en-US" sz="2400" dirty="0">
              <a:solidFill>
                <a:schemeClr val="bg1"/>
              </a:solidFill>
              <a:latin typeface="Avenir Roman" charset="0"/>
              <a:ea typeface="Avenir Roman" charset="0"/>
              <a:cs typeface="Avenir Roman"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148" y="2392816"/>
            <a:ext cx="3811021" cy="3811021"/>
          </a:xfrm>
          <a:prstGeom prst="rect">
            <a:avLst/>
          </a:prstGeom>
        </p:spPr>
      </p:pic>
      <p:sp>
        <p:nvSpPr>
          <p:cNvPr id="12" name="Rectangle 11"/>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7493768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4461" y="1556246"/>
            <a:ext cx="10540685" cy="646331"/>
          </a:xfrm>
          <a:prstGeom prst="rect">
            <a:avLst/>
          </a:prstGeom>
          <a:noFill/>
        </p:spPr>
        <p:txBody>
          <a:bodyPr wrap="square" rtlCol="0">
            <a:spAutoFit/>
          </a:bodyPr>
          <a:lstStyle/>
          <a:p>
            <a:r>
              <a:rPr lang="en-US" sz="3600" b="1" dirty="0" smtClean="0">
                <a:solidFill>
                  <a:srgbClr val="003A5D"/>
                </a:solidFill>
                <a:latin typeface="Avenir Black" charset="0"/>
                <a:ea typeface="Avenir Black" charset="0"/>
                <a:cs typeface="Avenir Black" charset="0"/>
              </a:rPr>
              <a:t>MISSION-DRIVEN PROGRAMS</a:t>
            </a:r>
            <a:endParaRPr lang="en-US" sz="3600" b="1" dirty="0">
              <a:solidFill>
                <a:srgbClr val="003A5D"/>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sp>
        <p:nvSpPr>
          <p:cNvPr id="7" name="Rectangle 6"/>
          <p:cNvSpPr/>
          <p:nvPr/>
        </p:nvSpPr>
        <p:spPr>
          <a:xfrm>
            <a:off x="0" y="0"/>
            <a:ext cx="12192000" cy="764498"/>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5D"/>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13" name="TextBox 12"/>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ACRP OVERVIEW</a:t>
            </a:r>
            <a:endParaRPr lang="en-US" sz="2400" dirty="0">
              <a:solidFill>
                <a:schemeClr val="bg1"/>
              </a:solidFill>
              <a:latin typeface="Avenir Roman" charset="0"/>
              <a:ea typeface="Avenir Roman" charset="0"/>
              <a:cs typeface="Avenir Roman"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23" y="2348459"/>
            <a:ext cx="3999929" cy="3999929"/>
          </a:xfrm>
          <a:prstGeom prst="rect">
            <a:avLst/>
          </a:prstGeom>
        </p:spPr>
      </p:pic>
      <p:sp>
        <p:nvSpPr>
          <p:cNvPr id="11" name="TextBox 10"/>
          <p:cNvSpPr txBox="1"/>
          <p:nvPr/>
        </p:nvSpPr>
        <p:spPr>
          <a:xfrm>
            <a:off x="6600971" y="3108687"/>
            <a:ext cx="4562475" cy="1200329"/>
          </a:xfrm>
          <a:prstGeom prst="rect">
            <a:avLst/>
          </a:prstGeom>
          <a:noFill/>
        </p:spPr>
        <p:txBody>
          <a:bodyPr wrap="square" rtlCol="0">
            <a:spAutoFit/>
          </a:bodyPr>
          <a:lstStyle/>
          <a:p>
            <a:r>
              <a:rPr lang="en-US" dirty="0" smtClean="0"/>
              <a:t>ACRP is developing competence and supporting its mission through core programs of Membership, Training and Development, and Certification.</a:t>
            </a:r>
            <a:endParaRPr lang="en-US" b="1" dirty="0"/>
          </a:p>
        </p:txBody>
      </p:sp>
      <p:sp>
        <p:nvSpPr>
          <p:cNvPr id="12" name="Rectangle 11"/>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3278540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75BC"/>
        </a:solidFill>
        <a:effectLst/>
      </p:bgPr>
    </p:bg>
    <p:spTree>
      <p:nvGrpSpPr>
        <p:cNvPr id="1" name=""/>
        <p:cNvGrpSpPr/>
        <p:nvPr/>
      </p:nvGrpSpPr>
      <p:grpSpPr>
        <a:xfrm>
          <a:off x="0" y="0"/>
          <a:ext cx="0" cy="0"/>
          <a:chOff x="0" y="0"/>
          <a:chExt cx="0" cy="0"/>
        </a:xfrm>
      </p:grpSpPr>
      <p:sp>
        <p:nvSpPr>
          <p:cNvPr id="10" name="TextBox 9"/>
          <p:cNvSpPr txBox="1"/>
          <p:nvPr/>
        </p:nvSpPr>
        <p:spPr>
          <a:xfrm>
            <a:off x="3224162" y="2152088"/>
            <a:ext cx="5743677" cy="523220"/>
          </a:xfrm>
          <a:prstGeom prst="rect">
            <a:avLst/>
          </a:prstGeom>
          <a:noFill/>
        </p:spPr>
        <p:txBody>
          <a:bodyPr wrap="square" rtlCol="0">
            <a:spAutoFit/>
          </a:bodyPr>
          <a:lstStyle/>
          <a:p>
            <a:pPr algn="ctr"/>
            <a:r>
              <a:rPr lang="en-US" sz="2800" dirty="0" smtClean="0">
                <a:solidFill>
                  <a:schemeClr val="bg1"/>
                </a:solidFill>
                <a:latin typeface="Avenir Book"/>
                <a:ea typeface="Avenir Book" charset="0"/>
                <a:cs typeface="Avenir Book" charset="0"/>
              </a:rPr>
              <a:t>MISSION-DRIVEN PROGRAMS</a:t>
            </a:r>
            <a:endParaRPr lang="en-US" sz="2800" dirty="0">
              <a:solidFill>
                <a:schemeClr val="bg1"/>
              </a:solidFill>
              <a:latin typeface="Avenir Book"/>
              <a:ea typeface="Avenir Book" charset="0"/>
              <a:cs typeface="Avenir Book" charset="0"/>
            </a:endParaRPr>
          </a:p>
        </p:txBody>
      </p:sp>
      <p:sp>
        <p:nvSpPr>
          <p:cNvPr id="6" name="TextBox 5"/>
          <p:cNvSpPr txBox="1"/>
          <p:nvPr/>
        </p:nvSpPr>
        <p:spPr>
          <a:xfrm>
            <a:off x="2607930" y="3211912"/>
            <a:ext cx="7176459" cy="1015663"/>
          </a:xfrm>
          <a:prstGeom prst="rect">
            <a:avLst/>
          </a:prstGeom>
          <a:noFill/>
        </p:spPr>
        <p:txBody>
          <a:bodyPr wrap="square" rtlCol="0">
            <a:spAutoFit/>
          </a:bodyPr>
          <a:lstStyle/>
          <a:p>
            <a:pPr algn="ctr"/>
            <a:r>
              <a:rPr lang="en-US" sz="6000" b="1" dirty="0" smtClean="0">
                <a:solidFill>
                  <a:schemeClr val="bg1"/>
                </a:solidFill>
                <a:latin typeface="Avenir Black" charset="0"/>
                <a:ea typeface="Avenir Black" charset="0"/>
                <a:cs typeface="Avenir Black" charset="0"/>
              </a:rPr>
              <a:t>MEMBERSHIP</a:t>
            </a:r>
            <a:endParaRPr lang="en-US" sz="6000" b="1" dirty="0">
              <a:solidFill>
                <a:schemeClr val="bg1"/>
              </a:solidFill>
              <a:latin typeface="Avenir Black" charset="0"/>
              <a:ea typeface="Avenir Black" charset="0"/>
              <a:cs typeface="Avenir Black" charset="0"/>
            </a:endParaRPr>
          </a:p>
        </p:txBody>
      </p:sp>
      <p:sp>
        <p:nvSpPr>
          <p:cNvPr id="2" name="Rectangle 1"/>
          <p:cNvSpPr/>
          <p:nvPr/>
        </p:nvSpPr>
        <p:spPr>
          <a:xfrm>
            <a:off x="5738960" y="2897890"/>
            <a:ext cx="914400" cy="91440"/>
          </a:xfrm>
          <a:prstGeom prst="rect">
            <a:avLst/>
          </a:pr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910" y="5382974"/>
            <a:ext cx="1665732" cy="1684605"/>
          </a:xfrm>
          <a:prstGeom prst="rect">
            <a:avLst/>
          </a:prstGeom>
        </p:spPr>
      </p:pic>
      <p:sp>
        <p:nvSpPr>
          <p:cNvPr id="7" name="Rectangle 6"/>
          <p:cNvSpPr/>
          <p:nvPr/>
        </p:nvSpPr>
        <p:spPr>
          <a:xfrm>
            <a:off x="439391" y="6296718"/>
            <a:ext cx="3688830" cy="246221"/>
          </a:xfrm>
          <a:prstGeom prst="rect">
            <a:avLst/>
          </a:prstGeom>
        </p:spPr>
        <p:txBody>
          <a:bodyPr wrap="none">
            <a:spAutoFit/>
          </a:bodyPr>
          <a:lstStyle/>
          <a:p>
            <a:r>
              <a:rPr lang="en-US" sz="1000" dirty="0" smtClean="0">
                <a:solidFill>
                  <a:schemeClr val="bg1"/>
                </a:solidFill>
                <a:latin typeface="Avenir Book" charset="0"/>
                <a:ea typeface="Avenir Book" charset="0"/>
                <a:cs typeface="Avenir Book" charset="0"/>
              </a:rPr>
              <a:t>© Association of Clinical Research Professionals </a:t>
            </a:r>
            <a:r>
              <a:rPr lang="en-US" sz="1000" dirty="0" err="1" smtClean="0">
                <a:solidFill>
                  <a:schemeClr val="bg1"/>
                </a:solidFill>
                <a:latin typeface="Avenir Book" charset="0"/>
                <a:ea typeface="Avenir Book" charset="0"/>
                <a:cs typeface="Avenir Book" charset="0"/>
              </a:rPr>
              <a:t>ǀ</a:t>
            </a:r>
            <a:r>
              <a:rPr lang="en-US" sz="1000" dirty="0" smtClean="0">
                <a:solidFill>
                  <a:schemeClr val="bg1"/>
                </a:solidFill>
                <a:latin typeface="Avenir Book" charset="0"/>
                <a:ea typeface="Avenir Book" charset="0"/>
                <a:cs typeface="Avenir Book" charset="0"/>
              </a:rPr>
              <a:t> </a:t>
            </a:r>
            <a:r>
              <a:rPr lang="en-US" sz="1000" dirty="0" err="1" smtClean="0">
                <a:solidFill>
                  <a:schemeClr val="bg1"/>
                </a:solidFill>
                <a:latin typeface="Avenir Book" charset="0"/>
                <a:ea typeface="Avenir Book" charset="0"/>
                <a:cs typeface="Avenir Book" charset="0"/>
              </a:rPr>
              <a:t>acrpnet.org</a:t>
            </a:r>
            <a:endParaRPr lang="en-US" sz="1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909002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461" y="1556246"/>
            <a:ext cx="10975690" cy="646331"/>
          </a:xfrm>
          <a:prstGeom prst="rect">
            <a:avLst/>
          </a:prstGeom>
          <a:noFill/>
        </p:spPr>
        <p:txBody>
          <a:bodyPr wrap="square" rtlCol="0">
            <a:spAutoFit/>
          </a:bodyPr>
          <a:lstStyle/>
          <a:p>
            <a:r>
              <a:rPr lang="en-US" sz="3600" b="1" dirty="0" smtClean="0">
                <a:solidFill>
                  <a:srgbClr val="0F75BC"/>
                </a:solidFill>
                <a:latin typeface="Avenir Black" charset="0"/>
                <a:ea typeface="Avenir Black" charset="0"/>
                <a:cs typeface="Avenir Black" charset="0"/>
              </a:rPr>
              <a:t>13,000+ GLOBAL MEMBERS</a:t>
            </a:r>
            <a:endParaRPr lang="en-US" sz="3600" b="1" dirty="0">
              <a:solidFill>
                <a:srgbClr val="0F75BC"/>
              </a:solidFill>
              <a:latin typeface="Avenir Black" charset="0"/>
              <a:ea typeface="Avenir Black" charset="0"/>
              <a:cs typeface="Avenir Black" charset="0"/>
            </a:endParaRPr>
          </a:p>
        </p:txBody>
      </p:sp>
      <p:sp>
        <p:nvSpPr>
          <p:cNvPr id="2" name="Rectangle 1"/>
          <p:cNvSpPr/>
          <p:nvPr/>
        </p:nvSpPr>
        <p:spPr>
          <a:xfrm>
            <a:off x="439391" y="1301033"/>
            <a:ext cx="639601" cy="74874"/>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76449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404" y="5376672"/>
            <a:ext cx="1635797" cy="1654331"/>
          </a:xfrm>
          <a:prstGeom prst="rect">
            <a:avLst/>
          </a:prstGeom>
        </p:spPr>
      </p:pic>
      <p:sp>
        <p:nvSpPr>
          <p:cNvPr id="10" name="TextBox 9"/>
          <p:cNvSpPr txBox="1"/>
          <p:nvPr/>
        </p:nvSpPr>
        <p:spPr>
          <a:xfrm>
            <a:off x="6835520" y="151416"/>
            <a:ext cx="5098189" cy="461665"/>
          </a:xfrm>
          <a:prstGeom prst="rect">
            <a:avLst/>
          </a:prstGeom>
          <a:noFill/>
        </p:spPr>
        <p:txBody>
          <a:bodyPr wrap="square" rtlCol="0">
            <a:spAutoFit/>
          </a:bodyPr>
          <a:lstStyle/>
          <a:p>
            <a:pPr algn="r"/>
            <a:r>
              <a:rPr lang="en-US" sz="2400" dirty="0" smtClean="0">
                <a:solidFill>
                  <a:schemeClr val="bg1"/>
                </a:solidFill>
                <a:latin typeface="Avenir Roman" charset="0"/>
                <a:ea typeface="Avenir Roman" charset="0"/>
                <a:cs typeface="Avenir Roman" charset="0"/>
              </a:rPr>
              <a:t>MEMBERSHIP</a:t>
            </a:r>
            <a:endParaRPr lang="en-US" sz="2400" dirty="0">
              <a:solidFill>
                <a:schemeClr val="bg1"/>
              </a:solidFill>
              <a:latin typeface="Avenir Roman" charset="0"/>
              <a:ea typeface="Avenir Roman" charset="0"/>
              <a:cs typeface="Avenir Roman"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546692"/>
            <a:ext cx="10058400" cy="2973591"/>
          </a:xfrm>
          <a:prstGeom prst="rect">
            <a:avLst/>
          </a:prstGeom>
        </p:spPr>
      </p:pic>
      <p:sp>
        <p:nvSpPr>
          <p:cNvPr id="9" name="Rectangle 8"/>
          <p:cNvSpPr/>
          <p:nvPr/>
        </p:nvSpPr>
        <p:spPr>
          <a:xfrm>
            <a:off x="439391" y="6296718"/>
            <a:ext cx="3688830" cy="246221"/>
          </a:xfrm>
          <a:prstGeom prst="rect">
            <a:avLst/>
          </a:prstGeom>
        </p:spPr>
        <p:txBody>
          <a:bodyPr wrap="none">
            <a:spAutoFit/>
          </a:bodyPr>
          <a:lstStyle/>
          <a:p>
            <a:r>
              <a:rPr lang="en-US" sz="1000" dirty="0" smtClean="0">
                <a:solidFill>
                  <a:srgbClr val="003A5D"/>
                </a:solidFill>
                <a:latin typeface="Avenir Book" charset="0"/>
                <a:ea typeface="Avenir Book" charset="0"/>
                <a:cs typeface="Avenir Book" charset="0"/>
              </a:rPr>
              <a:t>© Association of Clinical Research Professionals </a:t>
            </a:r>
            <a:r>
              <a:rPr lang="en-US" sz="1000" dirty="0" err="1" smtClean="0">
                <a:solidFill>
                  <a:srgbClr val="003A5D"/>
                </a:solidFill>
                <a:latin typeface="Avenir Book" charset="0"/>
                <a:ea typeface="Avenir Book" charset="0"/>
                <a:cs typeface="Avenir Book" charset="0"/>
              </a:rPr>
              <a:t>ǀ</a:t>
            </a:r>
            <a:r>
              <a:rPr lang="en-US" sz="1000" dirty="0" smtClean="0">
                <a:solidFill>
                  <a:srgbClr val="003A5D"/>
                </a:solidFill>
                <a:latin typeface="Avenir Book" charset="0"/>
                <a:ea typeface="Avenir Book" charset="0"/>
                <a:cs typeface="Avenir Book" charset="0"/>
              </a:rPr>
              <a:t> </a:t>
            </a:r>
            <a:r>
              <a:rPr lang="en-US" sz="1000" dirty="0" err="1" smtClean="0">
                <a:solidFill>
                  <a:srgbClr val="003A5D"/>
                </a:solidFill>
                <a:latin typeface="Avenir Book" charset="0"/>
                <a:ea typeface="Avenir Book" charset="0"/>
                <a:cs typeface="Avenir Book" charset="0"/>
              </a:rPr>
              <a:t>acrpnet.org</a:t>
            </a:r>
            <a:endParaRPr lang="en-US" sz="1000" dirty="0">
              <a:solidFill>
                <a:srgbClr val="003A5D"/>
              </a:solidFill>
              <a:latin typeface="Avenir Book" charset="0"/>
              <a:ea typeface="Avenir Book" charset="0"/>
              <a:cs typeface="Avenir Book" charset="0"/>
            </a:endParaRPr>
          </a:p>
        </p:txBody>
      </p:sp>
    </p:spTree>
    <p:extLst>
      <p:ext uri="{BB962C8B-B14F-4D97-AF65-F5344CB8AC3E}">
        <p14:creationId xmlns:p14="http://schemas.microsoft.com/office/powerpoint/2010/main" val="138479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1640</Words>
  <Application>Microsoft Office PowerPoint</Application>
  <PresentationFormat>Widescreen</PresentationFormat>
  <Paragraphs>290</Paragraphs>
  <Slides>47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Avenir Black</vt:lpstr>
      <vt:lpstr>Avenir Book</vt:lpstr>
      <vt:lpstr>Avenir Roman</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Jennifer Edwards</cp:lastModifiedBy>
  <cp:revision>226</cp:revision>
  <cp:lastPrinted>2016-07-15T17:40:01Z</cp:lastPrinted>
  <dcterms:created xsi:type="dcterms:W3CDTF">2016-05-26T15:35:02Z</dcterms:created>
  <dcterms:modified xsi:type="dcterms:W3CDTF">2016-11-07T17:44:38Z</dcterms:modified>
</cp:coreProperties>
</file>